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94" r:id="rId3"/>
    <p:sldId id="295" r:id="rId4"/>
    <p:sldId id="257" r:id="rId5"/>
    <p:sldId id="258" r:id="rId6"/>
    <p:sldId id="259" r:id="rId7"/>
    <p:sldId id="28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92" r:id="rId33"/>
    <p:sldId id="284" r:id="rId34"/>
    <p:sldId id="285" r:id="rId35"/>
    <p:sldId id="286" r:id="rId36"/>
    <p:sldId id="287" r:id="rId37"/>
    <p:sldId id="28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B378A6-CC84-493D-92DD-E40099125AFE}">
          <p14:sldIdLst>
            <p14:sldId id="256"/>
          </p14:sldIdLst>
        </p14:section>
        <p14:section name="Summary Section" id="{5C7E0345-1A2C-4BEC-B025-BA3A845B6C07}">
          <p14:sldIdLst>
            <p14:sldId id="294"/>
            <p14:sldId id="295"/>
          </p14:sldIdLst>
        </p14:section>
        <p14:section name="Section 1" id="{DBC5A7CE-14DE-4860-B78B-40CE66C8EF67}">
          <p14:sldIdLst>
            <p14:sldId id="257"/>
          </p14:sldIdLst>
        </p14:section>
        <p14:section name="Section 2" id="{C424B288-191E-4D9A-B73F-0A47DB225A5F}">
          <p14:sldIdLst>
            <p14:sldId id="258"/>
          </p14:sldIdLst>
        </p14:section>
        <p14:section name="Section 3" id="{40456D79-BEDC-4C1B-9C1F-857FEF59BAD2}">
          <p14:sldIdLst>
            <p14:sldId id="259"/>
          </p14:sldIdLst>
        </p14:section>
        <p14:section name="Section 4" id="{B9139E80-6EBF-4337-89FF-3E337967C39F}">
          <p14:sldIdLst>
            <p14:sldId id="289"/>
          </p14:sldIdLst>
        </p14:section>
        <p14:section name="Section 5" id="{199A889E-8504-45BE-9C2C-EF9F438CC645}">
          <p14:sldIdLst>
            <p14:sldId id="260"/>
          </p14:sldIdLst>
        </p14:section>
        <p14:section name="Section 6" id="{D2C1A087-26BF-42A9-8962-DA1246EE71DD}">
          <p14:sldIdLst>
            <p14:sldId id="261"/>
          </p14:sldIdLst>
        </p14:section>
        <p14:section name="Section 7" id="{1110868B-4DD4-4E62-BC0C-D4B71D86D43C}">
          <p14:sldIdLst>
            <p14:sldId id="262"/>
          </p14:sldIdLst>
        </p14:section>
        <p14:section name="Section 8" id="{7B7251ED-1DB9-4114-8794-311F83F16A1B}">
          <p14:sldIdLst>
            <p14:sldId id="263"/>
          </p14:sldIdLst>
        </p14:section>
        <p14:section name="Section 9" id="{A297C11C-964C-4FD7-8532-10CAD94618F9}">
          <p14:sldIdLst>
            <p14:sldId id="264"/>
          </p14:sldIdLst>
        </p14:section>
        <p14:section name="Section 10" id="{E2CC20F9-48D5-41E7-A847-88EB7E3CBE47}">
          <p14:sldIdLst>
            <p14:sldId id="265"/>
          </p14:sldIdLst>
        </p14:section>
        <p14:section name="Section 11" id="{FDA5C819-9BE9-4091-B9C5-50629FAC018A}">
          <p14:sldIdLst>
            <p14:sldId id="266"/>
          </p14:sldIdLst>
        </p14:section>
        <p14:section name="Section 12" id="{59B0B951-2623-43E4-BBFE-93E09AC4D45E}">
          <p14:sldIdLst>
            <p14:sldId id="267"/>
          </p14:sldIdLst>
        </p14:section>
        <p14:section name="Section 13" id="{24F0AFE5-8B91-4D69-A42B-9B94DD6587AD}">
          <p14:sldIdLst>
            <p14:sldId id="268"/>
          </p14:sldIdLst>
        </p14:section>
        <p14:section name="Section 14" id="{06330919-DFD8-43E2-AB8F-B60031ACD22E}">
          <p14:sldIdLst>
            <p14:sldId id="269"/>
          </p14:sldIdLst>
        </p14:section>
        <p14:section name="Section 15" id="{4DAEF518-28B6-4435-9C32-0AE7350E3F26}">
          <p14:sldIdLst>
            <p14:sldId id="270"/>
          </p14:sldIdLst>
        </p14:section>
        <p14:section name="Section 16" id="{33F8F831-306E-41D8-BED1-654CE67F1BE9}">
          <p14:sldIdLst>
            <p14:sldId id="271"/>
          </p14:sldIdLst>
        </p14:section>
        <p14:section name="Section 17" id="{A5D95870-4B4F-48AF-8F46-D6B2AAB274B8}">
          <p14:sldIdLst>
            <p14:sldId id="272"/>
          </p14:sldIdLst>
        </p14:section>
        <p14:section name="Section 18" id="{F1BCC5EB-C17F-48F8-AD76-35CBADABEFB8}">
          <p14:sldIdLst>
            <p14:sldId id="273"/>
          </p14:sldIdLst>
        </p14:section>
        <p14:section name="Section 19" id="{B006E59B-E38D-4A3E-8E2E-77FF225A9936}">
          <p14:sldIdLst>
            <p14:sldId id="274"/>
          </p14:sldIdLst>
        </p14:section>
        <p14:section name="Section 20" id="{2A358692-6011-44E5-A6C7-F01F3217A4C3}">
          <p14:sldIdLst>
            <p14:sldId id="275"/>
          </p14:sldIdLst>
        </p14:section>
        <p14:section name="Section 21" id="{B108F642-9197-49D6-A1B1-EB6B4008B00B}">
          <p14:sldIdLst>
            <p14:sldId id="276"/>
          </p14:sldIdLst>
        </p14:section>
        <p14:section name="Section 22" id="{96C13359-5504-46F1-9599-A06454E1CE53}">
          <p14:sldIdLst>
            <p14:sldId id="277"/>
          </p14:sldIdLst>
        </p14:section>
        <p14:section name="Section 23" id="{ED2B3069-71F3-4601-BFDD-85C4F52ECD36}">
          <p14:sldIdLst>
            <p14:sldId id="278"/>
          </p14:sldIdLst>
        </p14:section>
        <p14:section name="Section 24" id="{BEAFD5E2-64F1-4F24-A70A-2722DA67B291}">
          <p14:sldIdLst>
            <p14:sldId id="279"/>
          </p14:sldIdLst>
        </p14:section>
        <p14:section name="Section 25" id="{A8BAF433-15A3-454A-8A91-F0F558ABE857}">
          <p14:sldIdLst>
            <p14:sldId id="280"/>
          </p14:sldIdLst>
        </p14:section>
        <p14:section name="Section 26" id="{32D8EE4C-1EAB-4B65-853B-502584BFECEA}">
          <p14:sldIdLst>
            <p14:sldId id="281"/>
          </p14:sldIdLst>
        </p14:section>
        <p14:section name="Section 27" id="{E18C1E62-EA37-443C-9126-C14A01F07F2D}">
          <p14:sldIdLst>
            <p14:sldId id="282"/>
          </p14:sldIdLst>
        </p14:section>
        <p14:section name="Section 28" id="{547D7BAF-6DAC-48F4-9E27-038D4743D657}">
          <p14:sldIdLst>
            <p14:sldId id="283"/>
          </p14:sldIdLst>
        </p14:section>
        <p14:section name="Section 29" id="{904828C0-9FC1-4EC3-86BA-0DFB652827F3}">
          <p14:sldIdLst>
            <p14:sldId id="292"/>
          </p14:sldIdLst>
        </p14:section>
        <p14:section name="Section 29" id="{6A84D0C5-8E9C-4059-8C94-CC09CEE403E0}">
          <p14:sldIdLst>
            <p14:sldId id="284"/>
          </p14:sldIdLst>
        </p14:section>
        <p14:section name="Section 30" id="{22CADF60-CF18-4485-9FAF-1F912868CFD0}">
          <p14:sldIdLst>
            <p14:sldId id="285"/>
          </p14:sldIdLst>
        </p14:section>
        <p14:section name="Section 31" id="{686BA454-D8C7-4130-8A29-B3F997AC7A4B}">
          <p14:sldIdLst>
            <p14:sldId id="286"/>
          </p14:sldIdLst>
        </p14:section>
        <p14:section name="Section 32" id="{8178C301-B295-4309-9E3B-EC98A38D635A}">
          <p14:sldIdLst>
            <p14:sldId id="287"/>
          </p14:sldIdLst>
        </p14:section>
        <p14:section name="Section 33" id="{81FDE848-3B94-4E60-9AC1-4C1386104A57}">
          <p14:sldIdLst>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99"/>
    <a:srgbClr val="FA66E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2" autoAdjust="0"/>
    <p:restoredTop sz="90317" autoAdjust="0"/>
  </p:normalViewPr>
  <p:slideViewPr>
    <p:cSldViewPr snapToGrid="0">
      <p:cViewPr>
        <p:scale>
          <a:sx n="33" d="100"/>
          <a:sy n="33" d="100"/>
        </p:scale>
        <p:origin x="1602" y="54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66" d="100"/>
          <a:sy n="66" d="100"/>
        </p:scale>
        <p:origin x="2550" y="-7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dirty="0"/>
              <a:t>Printable Human time line</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5F69F-749D-4B22-8BB2-B3741E59ED2C}" type="datetimeFigureOut">
              <a:rPr lang="en-GB" smtClean="0"/>
              <a:t>11/07/2020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EE31A9-B8FA-47BB-B416-51271FB6B361}" type="slidenum">
              <a:rPr lang="en-GB" smtClean="0"/>
              <a:t>‹#›</a:t>
            </a:fld>
            <a:endParaRPr lang="en-GB"/>
          </a:p>
        </p:txBody>
      </p:sp>
      <p:pic>
        <p:nvPicPr>
          <p:cNvPr id="8" name="Picture 7">
            <a:extLst>
              <a:ext uri="{FF2B5EF4-FFF2-40B4-BE49-F238E27FC236}">
                <a16:creationId xmlns:a16="http://schemas.microsoft.com/office/drawing/2014/main" id="{048B3AA5-96AD-41DB-A026-933A8E803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4337" y="622094"/>
            <a:ext cx="2429325" cy="178800"/>
          </a:xfrm>
          <a:prstGeom prst="rect">
            <a:avLst/>
          </a:prstGeom>
        </p:spPr>
      </p:pic>
      <p:cxnSp>
        <p:nvCxnSpPr>
          <p:cNvPr id="10" name="Straight Connector 9">
            <a:extLst>
              <a:ext uri="{FF2B5EF4-FFF2-40B4-BE49-F238E27FC236}">
                <a16:creationId xmlns:a16="http://schemas.microsoft.com/office/drawing/2014/main" id="{1B46AE55-F27C-43C2-A6B2-581DC38BAFB5}"/>
              </a:ext>
            </a:extLst>
          </p:cNvPr>
          <p:cNvCxnSpPr>
            <a:cxnSpLocks/>
          </p:cNvCxnSpPr>
          <p:nvPr/>
        </p:nvCxnSpPr>
        <p:spPr>
          <a:xfrm>
            <a:off x="685800" y="4313464"/>
            <a:ext cx="5486400" cy="0"/>
          </a:xfrm>
          <a:prstGeom prst="line">
            <a:avLst/>
          </a:prstGeom>
          <a:ln w="381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722131"/>
      </p:ext>
    </p:extLst>
  </p:cSld>
  <p:clrMap bg1="lt1" tx1="dk1" bg2="lt2" tx2="dk2" accent1="accent1" accent2="accent2" accent3="accent3" accent4="accent4" accent5="accent5" accent6="accent6" hlink="hlink" folHlink="folHlink"/>
  <p:notesStyle>
    <a:lvl1pPr marL="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wikipedia.org/wiki/T._E._Lawrence" TargetMode="External"/><Relationship Id="rId7" Type="http://schemas.openxmlformats.org/officeDocument/2006/relationships/hyperlink" Target="https://en.wikipedia.org/wiki/Wyndham_Deede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n.wikipedia.org/wiki/Herbert_Samuel,_1st_Viscount_Samuel" TargetMode="External"/><Relationship Id="rId5" Type="http://schemas.openxmlformats.org/officeDocument/2006/relationships/hyperlink" Target="https://en.wikipedia.org/wiki/Geoffrey_Salmond" TargetMode="External"/><Relationship Id="rId4" Type="http://schemas.openxmlformats.org/officeDocument/2006/relationships/hyperlink" Target="https://en.wikipedia.org/wiki/Abdullah_I_of_Jorda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youtu.be/So4GNOG5iH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news.bbc.co.uk/1/hi/world/middle_east/3677206.s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This </a:t>
            </a:r>
            <a:r>
              <a:rPr lang="en-US" sz="2400" dirty="0" err="1"/>
              <a:t>powerpoint</a:t>
            </a:r>
            <a:r>
              <a:rPr lang="en-US" sz="2400" dirty="0"/>
              <a:t> is also a printed resource. </a:t>
            </a:r>
            <a:r>
              <a:rPr lang="en-US" sz="2400"/>
              <a:t>The printable Notes </a:t>
            </a:r>
            <a:r>
              <a:rPr lang="en-US" sz="2400" dirty="0"/>
              <a:t>Pages provide an historical description, but no date; the slide show reveals the dates. You can also use the handout resource from Razor Wire.</a:t>
            </a:r>
            <a:endParaRPr lang="en-GB" sz="2400" dirty="0"/>
          </a:p>
        </p:txBody>
      </p:sp>
      <p:sp>
        <p:nvSpPr>
          <p:cNvPr id="4" name="Slide Number Placeholder 3"/>
          <p:cNvSpPr>
            <a:spLocks noGrp="1"/>
          </p:cNvSpPr>
          <p:nvPr>
            <p:ph type="sldNum" sz="quarter" idx="10"/>
          </p:nvPr>
        </p:nvSpPr>
        <p:spPr/>
        <p:txBody>
          <a:bodyPr/>
          <a:lstStyle/>
          <a:p>
            <a:fld id="{A2EE31A9-B8FA-47BB-B416-51271FB6B361}" type="slidenum">
              <a:rPr lang="en-GB" smtClean="0"/>
              <a:t>1</a:t>
            </a:fld>
            <a:endParaRPr lang="en-GB"/>
          </a:p>
        </p:txBody>
      </p:sp>
    </p:spTree>
    <p:extLst>
      <p:ext uri="{BB962C8B-B14F-4D97-AF65-F5344CB8AC3E}">
        <p14:creationId xmlns:p14="http://schemas.microsoft.com/office/powerpoint/2010/main" val="2792751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kern="1200" dirty="0">
                <a:solidFill>
                  <a:schemeClr val="tx1"/>
                </a:solidFill>
                <a:effectLst/>
              </a:rPr>
              <a:t>British Mandate</a:t>
            </a:r>
            <a:endParaRPr lang="en-GB" sz="3200" b="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kern="1200" dirty="0">
                <a:solidFill>
                  <a:schemeClr val="tx1"/>
                </a:solidFill>
                <a:effectLst/>
              </a:rPr>
              <a:t>Having defeated the Ottoman Empire with Arab help in World War I, Britain controls Palestine under a League of Nations mandate. Jewish migration grows in this time.</a:t>
            </a:r>
          </a:p>
          <a:p>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Photo: The arrival of Sir Herbert Samuel. From left to right: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3" tooltip="T. E. Lawrence">
                  <a:extLst>
                    <a:ext uri="{A12FA001-AC4F-418D-AE19-62706E023703}">
                      <ahyp:hlinkClr xmlns:ahyp="http://schemas.microsoft.com/office/drawing/2018/hyperlinkcolor" val="tx"/>
                    </a:ext>
                  </a:extLst>
                </a:hlinkClick>
              </a:rPr>
              <a:t>T. E. Lawrence</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4" tooltip="Abdullah I of Jordan">
                  <a:extLst>
                    <a:ext uri="{A12FA001-AC4F-418D-AE19-62706E023703}">
                      <ahyp:hlinkClr xmlns:ahyp="http://schemas.microsoft.com/office/drawing/2018/hyperlinkcolor" val="tx"/>
                    </a:ext>
                  </a:extLst>
                </a:hlinkClick>
              </a:rPr>
              <a:t>Emir Abdullah</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Air Marshal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5" tooltip="Geoffrey Salmond">
                  <a:extLst>
                    <a:ext uri="{A12FA001-AC4F-418D-AE19-62706E023703}">
                      <ahyp:hlinkClr xmlns:ahyp="http://schemas.microsoft.com/office/drawing/2018/hyperlinkcolor" val="tx"/>
                    </a:ext>
                  </a:extLst>
                </a:hlinkClick>
              </a:rPr>
              <a:t>Sir Geoffrey Salmond</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6" tooltip="Herbert Samuel, 1st Viscount Samuel">
                  <a:extLst>
                    <a:ext uri="{A12FA001-AC4F-418D-AE19-62706E023703}">
                      <ahyp:hlinkClr xmlns:ahyp="http://schemas.microsoft.com/office/drawing/2018/hyperlinkcolor" val="tx"/>
                    </a:ext>
                  </a:extLst>
                </a:hlinkClick>
              </a:rPr>
              <a:t>Sir Herbert Samuel</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Sir Wyndham </a:t>
            </a:r>
            <a:r>
              <a:rPr lang="en-GB" sz="1200" b="0" i="0" u="none" strike="noStrike" kern="1200" dirty="0" err="1">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Deedes</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and others.</a:t>
            </a:r>
          </a:p>
          <a:p>
            <a:r>
              <a:rPr lang="en-GB" sz="1000" dirty="0">
                <a:solidFill>
                  <a:schemeClr val="bg1">
                    <a:lumMod val="65000"/>
                  </a:schemeClr>
                </a:solidFill>
              </a:rPr>
              <a:t>American Colony (Jerusalem). Photo Dept., photographer.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10</a:t>
            </a:fld>
            <a:endParaRPr lang="en-GB" dirty="0"/>
          </a:p>
        </p:txBody>
      </p:sp>
      <p:sp>
        <p:nvSpPr>
          <p:cNvPr id="5" name="Rounded Rectangle 6">
            <a:extLst>
              <a:ext uri="{FF2B5EF4-FFF2-40B4-BE49-F238E27FC236}">
                <a16:creationId xmlns:a16="http://schemas.microsoft.com/office/drawing/2014/main" id="{D66C9D92-EAFC-4C4F-A196-BDFF1B7FC226}"/>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854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200" dirty="0">
                <a:solidFill>
                  <a:schemeClr val="tx1"/>
                </a:solidFill>
                <a:effectLst/>
              </a:rPr>
              <a:t>Arab General Strike </a:t>
            </a:r>
            <a:r>
              <a:rPr lang="en-GB" sz="4400" kern="1200" dirty="0">
                <a:solidFill>
                  <a:schemeClr val="tx1"/>
                </a:solidFill>
                <a:effectLst/>
              </a:rPr>
              <a:t>in opposition to British rule</a:t>
            </a:r>
          </a:p>
          <a:p>
            <a:endParaRPr lang="en-GB" sz="1200" dirty="0"/>
          </a:p>
          <a:p>
            <a:endParaRPr lang="en-GB" sz="1200" dirty="0"/>
          </a:p>
          <a:p>
            <a:endParaRPr lang="en-GB" sz="1200" dirty="0"/>
          </a:p>
          <a:p>
            <a:endParaRPr lang="en-GB" sz="1200" dirty="0"/>
          </a:p>
          <a:p>
            <a:endParaRPr lang="en-GB" sz="1200" dirty="0">
              <a:solidFill>
                <a:schemeClr val="bg1">
                  <a:lumMod val="65000"/>
                </a:schemeClr>
              </a:solidFill>
            </a:endParaRPr>
          </a:p>
          <a:p>
            <a:r>
              <a:rPr lang="en-GB" sz="1200" dirty="0">
                <a:solidFill>
                  <a:schemeClr val="bg1">
                    <a:lumMod val="65000"/>
                  </a:schemeClr>
                </a:solidFill>
              </a:rPr>
              <a:t>Photo: Matson Collection [Public domain or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rPr>
              <a:t>Palestine Arabs at </a:t>
            </a:r>
            <a:r>
              <a:rPr lang="en-GB" sz="1200" b="0" i="0" kern="1200" dirty="0" err="1">
                <a:solidFill>
                  <a:schemeClr val="bg1">
                    <a:lumMod val="65000"/>
                  </a:schemeClr>
                </a:solidFill>
                <a:effectLst/>
              </a:rPr>
              <a:t>Abou</a:t>
            </a:r>
            <a:r>
              <a:rPr lang="en-GB" sz="1200" b="0" i="0" kern="1200" dirty="0">
                <a:solidFill>
                  <a:schemeClr val="bg1">
                    <a:lumMod val="65000"/>
                  </a:schemeClr>
                </a:solidFill>
                <a:effectLst/>
              </a:rPr>
              <a:t> Ghosh taking the oath of allegiance to the Arab cause</a:t>
            </a:r>
          </a:p>
          <a:p>
            <a:endParaRPr lang="en-GB" sz="4400" dirty="0"/>
          </a:p>
        </p:txBody>
      </p:sp>
      <p:sp>
        <p:nvSpPr>
          <p:cNvPr id="4" name="Slide Number Placeholder 3"/>
          <p:cNvSpPr>
            <a:spLocks noGrp="1"/>
          </p:cNvSpPr>
          <p:nvPr>
            <p:ph type="sldNum" sz="quarter" idx="10"/>
          </p:nvPr>
        </p:nvSpPr>
        <p:spPr/>
        <p:txBody>
          <a:bodyPr/>
          <a:lstStyle/>
          <a:p>
            <a:fld id="{A2EE31A9-B8FA-47BB-B416-51271FB6B361}" type="slidenum">
              <a:rPr lang="en-GB" smtClean="0"/>
              <a:t>11</a:t>
            </a:fld>
            <a:endParaRPr lang="en-GB"/>
          </a:p>
        </p:txBody>
      </p:sp>
      <p:sp>
        <p:nvSpPr>
          <p:cNvPr id="5" name="Rounded Rectangle 6">
            <a:extLst>
              <a:ext uri="{FF2B5EF4-FFF2-40B4-BE49-F238E27FC236}">
                <a16:creationId xmlns:a16="http://schemas.microsoft.com/office/drawing/2014/main" id="{8CA6502F-CF52-437F-9A00-FC42A6D497F5}"/>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2661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Arab Revolt</a:t>
            </a:r>
          </a:p>
          <a:p>
            <a:r>
              <a:rPr lang="en-GB" sz="4000" dirty="0"/>
              <a:t>f</a:t>
            </a:r>
            <a:r>
              <a:rPr lang="en-GB" sz="4000" kern="1200" dirty="0">
                <a:solidFill>
                  <a:schemeClr val="tx1"/>
                </a:solidFill>
                <a:effectLst/>
              </a:rPr>
              <a:t>ought the British for a free Arab state, but is defeated</a:t>
            </a:r>
          </a:p>
          <a:p>
            <a:endParaRPr lang="en-GB" sz="4000" kern="1200" dirty="0">
              <a:solidFill>
                <a:schemeClr val="tx1"/>
              </a:solidFill>
              <a:effectLst/>
            </a:endParaRPr>
          </a:p>
          <a:p>
            <a:r>
              <a:rPr lang="en-GB" sz="1200" kern="1200" dirty="0">
                <a:solidFill>
                  <a:schemeClr val="bg1">
                    <a:lumMod val="65000"/>
                  </a:schemeClr>
                </a:solidFill>
                <a:effectLst/>
              </a:rPr>
              <a:t>Photo: Library of congress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12</a:t>
            </a:fld>
            <a:endParaRPr lang="en-GB"/>
          </a:p>
        </p:txBody>
      </p:sp>
      <p:sp>
        <p:nvSpPr>
          <p:cNvPr id="5" name="Rounded Rectangle 6">
            <a:extLst>
              <a:ext uri="{FF2B5EF4-FFF2-40B4-BE49-F238E27FC236}">
                <a16:creationId xmlns:a16="http://schemas.microsoft.com/office/drawing/2014/main" id="{5276C6E4-FE00-411A-A2C2-80EFAB71ABEB}"/>
              </a:ext>
            </a:extLst>
          </p:cNvPr>
          <p:cNvSpPr/>
          <p:nvPr/>
        </p:nvSpPr>
        <p:spPr>
          <a:xfrm>
            <a:off x="685800" y="805930"/>
            <a:ext cx="5486400" cy="3370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303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World War II and The Holocaust: </a:t>
            </a:r>
            <a:r>
              <a:rPr lang="en-GB" kern="1200" dirty="0">
                <a:solidFill>
                  <a:schemeClr val="tx1"/>
                </a:solidFill>
                <a:effectLst/>
              </a:rPr>
              <a:t>The Nazis killed millions including at least six million Jews in Europe.</a:t>
            </a:r>
          </a:p>
          <a:p>
            <a:r>
              <a:rPr lang="en-GB" sz="2000" dirty="0"/>
              <a:t>Many survivors became refugees in other countries.</a:t>
            </a:r>
          </a:p>
          <a:p>
            <a:r>
              <a:rPr lang="en-GB" sz="1200" dirty="0">
                <a:solidFill>
                  <a:schemeClr val="bg1">
                    <a:lumMod val="65000"/>
                  </a:schemeClr>
                </a:solidFill>
              </a:rPr>
              <a:t>Photo: Unknown author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bg1">
                    <a:lumMod val="65000"/>
                  </a:schemeClr>
                </a:solidFill>
                <a:effectLst/>
              </a:rPr>
              <a:t>Learn more: Step By Step: Phases of the Holocaust</a:t>
            </a:r>
          </a:p>
          <a:p>
            <a:r>
              <a:rPr lang="en-GB" sz="1200" dirty="0">
                <a:solidFill>
                  <a:schemeClr val="bg1">
                    <a:lumMod val="65000"/>
                  </a:schemeClr>
                </a:solidFill>
              </a:rPr>
              <a:t>https://www.facinghistory.org/resource-library/video/step-step-phases-holocaust  </a:t>
            </a:r>
          </a:p>
        </p:txBody>
      </p:sp>
      <p:sp>
        <p:nvSpPr>
          <p:cNvPr id="4" name="Slide Number Placeholder 3"/>
          <p:cNvSpPr>
            <a:spLocks noGrp="1"/>
          </p:cNvSpPr>
          <p:nvPr>
            <p:ph type="sldNum" sz="quarter" idx="10"/>
          </p:nvPr>
        </p:nvSpPr>
        <p:spPr/>
        <p:txBody>
          <a:bodyPr/>
          <a:lstStyle/>
          <a:p>
            <a:fld id="{A2EE31A9-B8FA-47BB-B416-51271FB6B361}" type="slidenum">
              <a:rPr lang="en-GB" smtClean="0"/>
              <a:t>13</a:t>
            </a:fld>
            <a:endParaRPr lang="en-GB"/>
          </a:p>
        </p:txBody>
      </p:sp>
      <p:sp>
        <p:nvSpPr>
          <p:cNvPr id="5" name="Rounded Rectangle 6">
            <a:extLst>
              <a:ext uri="{FF2B5EF4-FFF2-40B4-BE49-F238E27FC236}">
                <a16:creationId xmlns:a16="http://schemas.microsoft.com/office/drawing/2014/main" id="{0146B7BA-4FC7-4CE3-8675-78C675FA9AD5}"/>
              </a:ext>
            </a:extLst>
          </p:cNvPr>
          <p:cNvSpPr/>
          <p:nvPr/>
        </p:nvSpPr>
        <p:spPr>
          <a:xfrm>
            <a:off x="685800" y="805930"/>
            <a:ext cx="5486400" cy="33707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553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kern="1200" dirty="0">
                <a:solidFill>
                  <a:schemeClr val="tx1"/>
                </a:solidFill>
                <a:effectLst/>
              </a:rPr>
              <a:t>The British Headquarters at the </a:t>
            </a:r>
            <a:r>
              <a:rPr lang="en-GB" sz="4000" b="1" kern="1200" dirty="0">
                <a:solidFill>
                  <a:schemeClr val="tx1"/>
                </a:solidFill>
                <a:effectLst/>
              </a:rPr>
              <a:t>King David Hotel </a:t>
            </a:r>
            <a:r>
              <a:rPr lang="en-GB" sz="4000" kern="1200" dirty="0">
                <a:solidFill>
                  <a:schemeClr val="tx1"/>
                </a:solidFill>
                <a:effectLst/>
              </a:rPr>
              <a:t>in Jerusalem is bombed by a Jewish group.</a:t>
            </a: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Photo: Government Press Office (Israel) [CC BY-SA 3.0 (https://creativecommons.org/licenses/by-sa/3.0)]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Unknown author [Public domain], from Wikimedia Commons</a:t>
            </a: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14</a:t>
            </a:fld>
            <a:endParaRPr lang="en-GB" dirty="0"/>
          </a:p>
        </p:txBody>
      </p:sp>
      <p:sp>
        <p:nvSpPr>
          <p:cNvPr id="5" name="Rounded Rectangle 6">
            <a:extLst>
              <a:ext uri="{FF2B5EF4-FFF2-40B4-BE49-F238E27FC236}">
                <a16:creationId xmlns:a16="http://schemas.microsoft.com/office/drawing/2014/main" id="{EA5033F4-C8AF-4E50-AFAF-F0E327F36C11}"/>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6341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The United Nations tries to partition (divide) Palestine into an Arab state and a Jewish state. </a:t>
            </a:r>
            <a:endParaRPr lang="en-GB" sz="1050" dirty="0"/>
          </a:p>
          <a:p>
            <a:endParaRPr lang="en-GB" sz="1050" dirty="0"/>
          </a:p>
          <a:p>
            <a:endParaRPr lang="en-GB" sz="1050" dirty="0"/>
          </a:p>
          <a:p>
            <a:endParaRPr lang="en-GB" sz="1050" dirty="0"/>
          </a:p>
          <a:p>
            <a:endParaRPr lang="en-GB" sz="1050" dirty="0"/>
          </a:p>
          <a:p>
            <a:endParaRPr lang="en-GB" sz="1050" dirty="0"/>
          </a:p>
          <a:p>
            <a:endParaRPr lang="en-GB" sz="1050" dirty="0"/>
          </a:p>
          <a:p>
            <a:r>
              <a:rPr lang="en-GB" sz="1050" dirty="0">
                <a:solidFill>
                  <a:schemeClr val="bg1">
                    <a:lumMod val="65000"/>
                  </a:schemeClr>
                </a:solidFill>
              </a:rPr>
              <a:t>Zero0000A/RES/181(II) [Public domain or CC BY-SA 3.0 (https://creativecommons.org/licenses/by-sa/3.0)],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15</a:t>
            </a:fld>
            <a:endParaRPr lang="en-GB"/>
          </a:p>
        </p:txBody>
      </p:sp>
      <p:sp>
        <p:nvSpPr>
          <p:cNvPr id="5" name="Rounded Rectangle 6">
            <a:extLst>
              <a:ext uri="{FF2B5EF4-FFF2-40B4-BE49-F238E27FC236}">
                <a16:creationId xmlns:a16="http://schemas.microsoft.com/office/drawing/2014/main" id="{7F9A1857-7D27-4D86-9E13-F50A723FB31C}"/>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6541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100"/>
            <a:ext cx="5726288" cy="3771900"/>
          </a:xfrm>
        </p:spPr>
        <p:txBody>
          <a:bodyPr/>
          <a:lstStyle/>
          <a:p>
            <a:r>
              <a:rPr lang="en-GB" sz="2000" b="1" kern="1200" dirty="0">
                <a:solidFill>
                  <a:schemeClr val="tx1"/>
                </a:solidFill>
                <a:effectLst/>
              </a:rPr>
              <a:t>In one year:</a:t>
            </a:r>
            <a:endParaRPr lang="en-GB" sz="2000" kern="1200" dirty="0">
              <a:solidFill>
                <a:schemeClr val="tx1"/>
              </a:solidFill>
              <a:effectLst/>
            </a:endParaRPr>
          </a:p>
          <a:p>
            <a:pPr marL="342900" indent="-342900">
              <a:buFont typeface="Arial" panose="020B0604020202020204" pitchFamily="34" charset="0"/>
              <a:buChar char="•"/>
            </a:pPr>
            <a:r>
              <a:rPr lang="en-GB" sz="2000" kern="1200" dirty="0">
                <a:solidFill>
                  <a:schemeClr val="tx1"/>
                </a:solidFill>
                <a:effectLst/>
              </a:rPr>
              <a:t>British forces leave Palestine.</a:t>
            </a:r>
          </a:p>
          <a:p>
            <a:pPr marL="342900" indent="-342900">
              <a:buFont typeface="Arial" panose="020B0604020202020204" pitchFamily="34" charset="0"/>
              <a:buChar char="•"/>
            </a:pPr>
            <a:r>
              <a:rPr lang="en-GB" sz="2000" kern="1200" dirty="0">
                <a:solidFill>
                  <a:schemeClr val="tx1"/>
                </a:solidFill>
                <a:effectLst/>
              </a:rPr>
              <a:t>A war is fought between the new Jewish state of Israel and its Arab neighbours.</a:t>
            </a:r>
          </a:p>
          <a:p>
            <a:pPr marL="342900" indent="-342900">
              <a:buFont typeface="Arial" panose="020B0604020202020204" pitchFamily="34" charset="0"/>
              <a:buChar char="•"/>
            </a:pPr>
            <a:r>
              <a:rPr lang="en-GB" sz="2000" kern="1200" dirty="0">
                <a:solidFill>
                  <a:schemeClr val="tx1"/>
                </a:solidFill>
                <a:effectLst/>
              </a:rPr>
              <a:t>It is remembered as the Nakba (catastrophe) by Palestinians and as the War of Independence by Israel. </a:t>
            </a:r>
          </a:p>
          <a:p>
            <a:pPr marL="342900" indent="-342900">
              <a:buFont typeface="Arial" panose="020B0604020202020204" pitchFamily="34" charset="0"/>
              <a:buChar char="•"/>
            </a:pPr>
            <a:r>
              <a:rPr lang="en-GB" sz="2000" kern="1200" dirty="0">
                <a:solidFill>
                  <a:schemeClr val="tx1"/>
                </a:solidFill>
                <a:effectLst/>
              </a:rPr>
              <a:t>The state of Israel is created.</a:t>
            </a:r>
          </a:p>
          <a:p>
            <a:pPr marL="342900" indent="-342900">
              <a:buFont typeface="Arial" panose="020B0604020202020204" pitchFamily="34" charset="0"/>
              <a:buChar char="•"/>
            </a:pPr>
            <a:r>
              <a:rPr lang="en-GB" sz="2000" kern="1200" dirty="0">
                <a:solidFill>
                  <a:schemeClr val="tx1"/>
                </a:solidFill>
                <a:effectLst/>
              </a:rPr>
              <a:t>700,000 Palestinians are displaced from their homes.</a:t>
            </a:r>
          </a:p>
          <a:p>
            <a:pPr marL="0" indent="0">
              <a:buFont typeface="Arial" panose="020B0604020202020204" pitchFamily="34" charset="0"/>
              <a:buNone/>
            </a:pPr>
            <a:r>
              <a:rPr lang="en-GB" sz="1050" dirty="0">
                <a:solidFill>
                  <a:schemeClr val="bg1">
                    <a:lumMod val="65000"/>
                  </a:schemeClr>
                </a:solidFill>
              </a:rPr>
              <a:t>Palestinian refugees: Fred </a:t>
            </a:r>
            <a:r>
              <a:rPr lang="en-GB" sz="1050" dirty="0" err="1">
                <a:solidFill>
                  <a:schemeClr val="bg1">
                    <a:lumMod val="65000"/>
                  </a:schemeClr>
                </a:solidFill>
              </a:rPr>
              <a:t>Csasznik</a:t>
            </a:r>
            <a:r>
              <a:rPr lang="en-GB" sz="1050" dirty="0">
                <a:solidFill>
                  <a:schemeClr val="bg1">
                    <a:lumMod val="65000"/>
                  </a:schemeClr>
                </a:solidFill>
              </a:rPr>
              <a:t> [Public domain], via Wikimedia Commons</a:t>
            </a:r>
          </a:p>
          <a:p>
            <a:pPr marL="0" indent="0">
              <a:buFont typeface="Arial" panose="020B0604020202020204" pitchFamily="34" charset="0"/>
              <a:buNone/>
            </a:pPr>
            <a:r>
              <a:rPr lang="en-GB" sz="1050" b="0" i="0" kern="1200" dirty="0">
                <a:solidFill>
                  <a:schemeClr val="bg1">
                    <a:lumMod val="65000"/>
                  </a:schemeClr>
                </a:solidFill>
                <a:effectLst/>
              </a:rPr>
              <a:t>Israeli forces Raising the Ink Flag at Umm </a:t>
            </a:r>
            <a:r>
              <a:rPr lang="en-GB" sz="1050" b="0" i="0" kern="1200" dirty="0" err="1">
                <a:solidFill>
                  <a:schemeClr val="bg1">
                    <a:lumMod val="65000"/>
                  </a:schemeClr>
                </a:solidFill>
                <a:effectLst/>
              </a:rPr>
              <a:t>Rashrash</a:t>
            </a:r>
            <a:r>
              <a:rPr lang="en-GB" sz="1050" b="0" i="0" kern="1200" dirty="0">
                <a:solidFill>
                  <a:schemeClr val="bg1">
                    <a:lumMod val="65000"/>
                  </a:schemeClr>
                </a:solidFill>
                <a:effectLst/>
              </a:rPr>
              <a:t> (</a:t>
            </a:r>
            <a:r>
              <a:rPr lang="en-GB" sz="1050" b="0" i="0" kern="1200" dirty="0" err="1">
                <a:solidFill>
                  <a:schemeClr val="bg1">
                    <a:lumMod val="65000"/>
                  </a:schemeClr>
                </a:solidFill>
                <a:effectLst/>
              </a:rPr>
              <a:t>Eilat</a:t>
            </a:r>
            <a:r>
              <a:rPr lang="en-GB" sz="1050" b="0" i="0" kern="1200" dirty="0">
                <a:solidFill>
                  <a:schemeClr val="bg1">
                    <a:lumMod val="65000"/>
                  </a:schemeClr>
                </a:solidFill>
                <a:effectLst/>
              </a:rPr>
              <a:t>) Government Press Office (Israel) [CC BY-SA 3.0 (https://creativecommons.org/licenses/by-sa/3.0)]</a:t>
            </a:r>
          </a:p>
          <a:p>
            <a:pPr marL="0" indent="0">
              <a:buFont typeface="Arial" panose="020B0604020202020204" pitchFamily="34" charset="0"/>
              <a:buNone/>
            </a:pPr>
            <a:endParaRPr lang="en-US" sz="1050" b="0" i="0" kern="1200" dirty="0">
              <a:solidFill>
                <a:schemeClr val="bg1">
                  <a:lumMod val="65000"/>
                </a:schemeClr>
              </a:solidFill>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i="0" kern="1200" dirty="0">
                <a:solidFill>
                  <a:schemeClr val="bg1">
                    <a:lumMod val="65000"/>
                  </a:schemeClr>
                </a:solidFill>
                <a:effectLst/>
              </a:rPr>
              <a:t>Video: </a:t>
            </a:r>
            <a:r>
              <a:rPr lang="en-GB" sz="1050" b="0" i="0" kern="1200" dirty="0">
                <a:solidFill>
                  <a:schemeClr val="bg1">
                    <a:lumMod val="65000"/>
                  </a:schemeClr>
                </a:solidFill>
                <a:effectLst/>
              </a:rPr>
              <a:t>The Arab-Israeli War of 1948 and Nakba explained on Turkish TV. The concluding remarks about the “catastrophe” are an opinion you can discuss with students.</a:t>
            </a:r>
          </a:p>
          <a:p>
            <a:pPr marL="0" indent="0">
              <a:buFont typeface="Arial" panose="020B0604020202020204" pitchFamily="34" charset="0"/>
              <a:buNone/>
            </a:pPr>
            <a:r>
              <a:rPr lang="en-US" sz="1050" b="0" i="0" kern="1200" dirty="0">
                <a:solidFill>
                  <a:schemeClr val="bg1">
                    <a:lumMod val="65000"/>
                  </a:schemeClr>
                </a:solidFill>
                <a:effectLst/>
              </a:rPr>
              <a:t> https://www.youtube.com/watch?v=eTMRMX7Pw5U </a:t>
            </a:r>
            <a:endParaRPr lang="en-GB" sz="1050" dirty="0">
              <a:solidFill>
                <a:schemeClr val="bg1">
                  <a:lumMod val="65000"/>
                </a:schemeClr>
              </a:solidFill>
            </a:endParaRPr>
          </a:p>
          <a:p>
            <a:pPr marL="0" indent="0">
              <a:buFont typeface="Arial" panose="020B0604020202020204" pitchFamily="34" charset="0"/>
              <a:buNone/>
            </a:pPr>
            <a:r>
              <a:rPr lang="en-US" sz="1200" dirty="0"/>
              <a:t> </a:t>
            </a:r>
            <a:endParaRPr lang="en-GB" sz="1200" dirty="0"/>
          </a:p>
        </p:txBody>
      </p:sp>
      <p:sp>
        <p:nvSpPr>
          <p:cNvPr id="4" name="Slide Number Placeholder 3"/>
          <p:cNvSpPr>
            <a:spLocks noGrp="1"/>
          </p:cNvSpPr>
          <p:nvPr>
            <p:ph type="sldNum" sz="quarter" idx="10"/>
          </p:nvPr>
        </p:nvSpPr>
        <p:spPr/>
        <p:txBody>
          <a:bodyPr/>
          <a:lstStyle/>
          <a:p>
            <a:fld id="{A2EE31A9-B8FA-47BB-B416-51271FB6B361}" type="slidenum">
              <a:rPr lang="en-GB" smtClean="0"/>
              <a:t>16</a:t>
            </a:fld>
            <a:endParaRPr lang="en-GB" dirty="0"/>
          </a:p>
        </p:txBody>
      </p:sp>
      <p:sp>
        <p:nvSpPr>
          <p:cNvPr id="5" name="Rounded Rectangle 6">
            <a:extLst>
              <a:ext uri="{FF2B5EF4-FFF2-40B4-BE49-F238E27FC236}">
                <a16:creationId xmlns:a16="http://schemas.microsoft.com/office/drawing/2014/main" id="{5CA62F5E-07B2-4E54-A23A-960522C998D1}"/>
              </a:ext>
            </a:extLst>
          </p:cNvPr>
          <p:cNvSpPr/>
          <p:nvPr/>
        </p:nvSpPr>
        <p:spPr>
          <a:xfrm>
            <a:off x="685800" y="805930"/>
            <a:ext cx="5486400" cy="33707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Red (individual card)</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2686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566170"/>
            <a:ext cx="5486400" cy="343483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000" kern="1200" dirty="0">
                <a:solidFill>
                  <a:schemeClr val="tx1"/>
                </a:solidFill>
                <a:effectLst/>
                <a:ea typeface="+mn-ea"/>
                <a:cs typeface="+mn-cs"/>
              </a:rPr>
              <a:t>Britain creates </a:t>
            </a:r>
            <a:r>
              <a:rPr lang="en-GB" sz="3000" b="1" kern="1200" dirty="0">
                <a:solidFill>
                  <a:schemeClr val="tx1"/>
                </a:solidFill>
                <a:effectLst/>
                <a:ea typeface="+mn-ea"/>
                <a:cs typeface="+mn-cs"/>
              </a:rPr>
              <a:t>Suez War </a:t>
            </a:r>
            <a:r>
              <a:rPr lang="en-GB" sz="3000" kern="1200" dirty="0">
                <a:solidFill>
                  <a:schemeClr val="tx1"/>
                </a:solidFill>
                <a:effectLst/>
                <a:ea typeface="+mn-ea"/>
                <a:cs typeface="+mn-cs"/>
              </a:rPr>
              <a:t>with support from Israel to get control of the important Suez Canal away from Egypt.</a:t>
            </a:r>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17</a:t>
            </a:fld>
            <a:endParaRPr lang="en-GB"/>
          </a:p>
        </p:txBody>
      </p:sp>
      <p:sp>
        <p:nvSpPr>
          <p:cNvPr id="5" name="Rounded Rectangle 6">
            <a:extLst>
              <a:ext uri="{FF2B5EF4-FFF2-40B4-BE49-F238E27FC236}">
                <a16:creationId xmlns:a16="http://schemas.microsoft.com/office/drawing/2014/main" id="{CDBE8ABB-798B-457B-A264-DB5EC8D7083D}"/>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611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6 Day War </a:t>
            </a:r>
            <a:r>
              <a:rPr lang="en-GB" sz="4000" kern="1200" dirty="0">
                <a:solidFill>
                  <a:schemeClr val="tx1"/>
                </a:solidFill>
                <a:effectLst/>
              </a:rPr>
              <a:t>between Israel and three Arab nations. Israel wins and begins occupation of East Jerusalem, the West Bank and Gaza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kern="1200" dirty="0">
                <a:solidFill>
                  <a:schemeClr val="tx1"/>
                </a:solidFill>
                <a:effectLst/>
              </a:rPr>
              <a:t>Israeli military leaders enter Jerusalem victorious. </a:t>
            </a:r>
            <a:r>
              <a:rPr lang="en-GB" sz="1050" kern="1200" dirty="0" err="1">
                <a:solidFill>
                  <a:schemeClr val="tx1"/>
                </a:solidFill>
                <a:effectLst/>
              </a:rPr>
              <a:t>Ilan</a:t>
            </a:r>
            <a:r>
              <a:rPr lang="en-GB" sz="1050" kern="1200" dirty="0">
                <a:solidFill>
                  <a:schemeClr val="tx1"/>
                </a:solidFill>
                <a:effectLst/>
              </a:rPr>
              <a:t> Bruner (</a:t>
            </a:r>
            <a:r>
              <a:rPr lang="he-IL" sz="1050" kern="1200" dirty="0">
                <a:solidFill>
                  <a:schemeClr val="tx1"/>
                </a:solidFill>
                <a:effectLst/>
              </a:rPr>
              <a:t>אילן ברונר) [</a:t>
            </a:r>
            <a:r>
              <a:rPr lang="en-GB" sz="1050" kern="1200" dirty="0">
                <a:solidFill>
                  <a:schemeClr val="tx1"/>
                </a:solidFill>
                <a:effectLst/>
              </a:rPr>
              <a:t>CC BY-SA 3.0 (https://creativecommons.org/licenses/by-sa/3.0)], via Wikimedia Commons</a:t>
            </a:r>
          </a:p>
          <a:p>
            <a:endParaRPr lang="en-GB" dirty="0"/>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18</a:t>
            </a:fld>
            <a:endParaRPr lang="en-GB" dirty="0"/>
          </a:p>
        </p:txBody>
      </p:sp>
      <p:sp>
        <p:nvSpPr>
          <p:cNvPr id="5" name="Rounded Rectangle 6">
            <a:extLst>
              <a:ext uri="{FF2B5EF4-FFF2-40B4-BE49-F238E27FC236}">
                <a16:creationId xmlns:a16="http://schemas.microsoft.com/office/drawing/2014/main" id="{8812A501-C4F1-4D82-ADBD-AABF79AE1B16}"/>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372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settlement expansion </a:t>
            </a:r>
            <a:r>
              <a:rPr lang="en-GB" sz="4000" kern="1200" dirty="0">
                <a:solidFill>
                  <a:schemeClr val="tx1"/>
                </a:solidFill>
                <a:effectLst/>
              </a:rPr>
              <a:t>on</a:t>
            </a:r>
            <a:r>
              <a:rPr lang="en-GB" sz="4000" kern="1200" baseline="0" dirty="0">
                <a:solidFill>
                  <a:schemeClr val="tx1"/>
                </a:solidFill>
                <a:effectLst/>
              </a:rPr>
              <a:t> Palestinian land</a:t>
            </a:r>
            <a:r>
              <a:rPr lang="en-GB" sz="4000" kern="1200" dirty="0">
                <a:solidFill>
                  <a:schemeClr val="tx1"/>
                </a:solidFill>
                <a:effectLst/>
              </a:rPr>
              <a:t> begins and lasts until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Photo: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Beitar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near Bethlehem.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Costello_Betar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 near Bethlehem</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Oct2014.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bg1">
                    <a:lumMod val="65000"/>
                  </a:schemeClr>
                </a:solidFill>
                <a:effectLst/>
                <a:latin typeface="Arial" panose="020B0604020202020204" pitchFamily="34" charset="0"/>
                <a:ea typeface="+mn-ea"/>
                <a:cs typeface="Arial" panose="020B0604020202020204" pitchFamily="34" charset="0"/>
              </a:rPr>
              <a:t>Video:</a:t>
            </a:r>
            <a:r>
              <a:rPr lang="en-US"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Israeli settlements, explained | Settlements Part 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lumMod val="65000"/>
                  </a:schemeClr>
                </a:solidFill>
              </a:rPr>
              <a:t>https://www.youtube.com/watch?v=E0uLbeQlwjw&amp;t=41s</a:t>
            </a:r>
          </a:p>
        </p:txBody>
      </p:sp>
      <p:sp>
        <p:nvSpPr>
          <p:cNvPr id="4" name="Slide Number Placeholder 3"/>
          <p:cNvSpPr>
            <a:spLocks noGrp="1"/>
          </p:cNvSpPr>
          <p:nvPr>
            <p:ph type="sldNum" sz="quarter" idx="10"/>
          </p:nvPr>
        </p:nvSpPr>
        <p:spPr/>
        <p:txBody>
          <a:bodyPr/>
          <a:lstStyle/>
          <a:p>
            <a:fld id="{A2EE31A9-B8FA-47BB-B416-51271FB6B361}" type="slidenum">
              <a:rPr lang="en-GB" smtClean="0"/>
              <a:t>19</a:t>
            </a:fld>
            <a:endParaRPr lang="en-GB"/>
          </a:p>
        </p:txBody>
      </p:sp>
      <p:sp>
        <p:nvSpPr>
          <p:cNvPr id="5" name="Rounded Rectangle 6">
            <a:extLst>
              <a:ext uri="{FF2B5EF4-FFF2-40B4-BE49-F238E27FC236}">
                <a16:creationId xmlns:a16="http://schemas.microsoft.com/office/drawing/2014/main" id="{52E581B5-ECC9-4A07-850E-6A1385FA0E8F}"/>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9363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correct order of the timeline. Click images to look more closely at particular events.</a:t>
            </a:r>
          </a:p>
        </p:txBody>
      </p:sp>
      <p:sp>
        <p:nvSpPr>
          <p:cNvPr id="4" name="Slide Number Placeholder 3"/>
          <p:cNvSpPr>
            <a:spLocks noGrp="1"/>
          </p:cNvSpPr>
          <p:nvPr>
            <p:ph type="sldNum" sz="quarter" idx="5"/>
          </p:nvPr>
        </p:nvSpPr>
        <p:spPr/>
        <p:txBody>
          <a:bodyPr/>
          <a:lstStyle/>
          <a:p>
            <a:fld id="{A2EE31A9-B8FA-47BB-B416-51271FB6B361}" type="slidenum">
              <a:rPr lang="en-GB" smtClean="0"/>
              <a:t>2</a:t>
            </a:fld>
            <a:endParaRPr lang="en-GB"/>
          </a:p>
        </p:txBody>
      </p:sp>
    </p:spTree>
    <p:extLst>
      <p:ext uri="{BB962C8B-B14F-4D97-AF65-F5344CB8AC3E}">
        <p14:creationId xmlns:p14="http://schemas.microsoft.com/office/powerpoint/2010/main" val="3587933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t>
            </a:r>
            <a:r>
              <a:rPr lang="en-GB" b="1" dirty="0"/>
              <a:t>“Yom Kippur War”, </a:t>
            </a:r>
            <a:r>
              <a:rPr lang="en-GB" dirty="0"/>
              <a:t>named for a Jewish holiday, between Israel and several Arab neighbours causes a global oil crisis.</a:t>
            </a:r>
          </a:p>
          <a:p>
            <a:r>
              <a:rPr lang="en-US" sz="1200" dirty="0">
                <a:solidFill>
                  <a:schemeClr val="bg1">
                    <a:lumMod val="65000"/>
                  </a:schemeClr>
                </a:solidFill>
              </a:rPr>
              <a:t>Israeli tank destroyed by Egypt in the Sinai. </a:t>
            </a:r>
            <a:r>
              <a:rPr lang="en-GB" sz="1200" dirty="0">
                <a:solidFill>
                  <a:schemeClr val="bg1">
                    <a:lumMod val="65000"/>
                  </a:schemeClr>
                </a:solidFill>
              </a:rPr>
              <a:t>Sherif9282 at </a:t>
            </a:r>
            <a:r>
              <a:rPr lang="en-GB" sz="1200" dirty="0" err="1">
                <a:solidFill>
                  <a:schemeClr val="bg1">
                    <a:lumMod val="65000"/>
                  </a:schemeClr>
                </a:solidFill>
              </a:rPr>
              <a:t>en.wikipedia</a:t>
            </a:r>
            <a:r>
              <a:rPr lang="en-GB" sz="1200" dirty="0">
                <a:solidFill>
                  <a:schemeClr val="bg1">
                    <a:lumMod val="65000"/>
                  </a:schemeClr>
                </a:solidFill>
              </a:rPr>
              <a:t> [Public domain], via Wikimedia Commons</a:t>
            </a:r>
          </a:p>
          <a:p>
            <a:r>
              <a:rPr lang="en-GB" sz="1200" dirty="0">
                <a:solidFill>
                  <a:schemeClr val="bg1">
                    <a:lumMod val="65000"/>
                  </a:schemeClr>
                </a:solidFill>
              </a:rPr>
              <a:t>Video from BBC about</a:t>
            </a:r>
            <a:r>
              <a:rPr lang="en-GB" sz="1200" baseline="0" dirty="0">
                <a:solidFill>
                  <a:schemeClr val="bg1">
                    <a:lumMod val="65000"/>
                  </a:schemeClr>
                </a:solidFill>
              </a:rPr>
              <a:t> the build up and the war itself</a:t>
            </a:r>
            <a:r>
              <a:rPr lang="en-GB" sz="1200" dirty="0">
                <a:solidFill>
                  <a:schemeClr val="bg1">
                    <a:lumMod val="65000"/>
                  </a:schemeClr>
                </a:solidFill>
              </a:rPr>
              <a:t>: https://www.youtube.com/watch?v=cjd_JGGxRTo&amp;index=15&amp;list=PLt5yLy8nhB7IbM8wR2x1eBFXhDUwk3nxb&amp;t=0s</a:t>
            </a:r>
          </a:p>
        </p:txBody>
      </p:sp>
      <p:sp>
        <p:nvSpPr>
          <p:cNvPr id="4" name="Slide Number Placeholder 3"/>
          <p:cNvSpPr>
            <a:spLocks noGrp="1"/>
          </p:cNvSpPr>
          <p:nvPr>
            <p:ph type="sldNum" sz="quarter" idx="10"/>
          </p:nvPr>
        </p:nvSpPr>
        <p:spPr/>
        <p:txBody>
          <a:bodyPr/>
          <a:lstStyle/>
          <a:p>
            <a:fld id="{A2EE31A9-B8FA-47BB-B416-51271FB6B361}" type="slidenum">
              <a:rPr lang="en-GB" smtClean="0"/>
              <a:t>20</a:t>
            </a:fld>
            <a:endParaRPr lang="en-GB"/>
          </a:p>
        </p:txBody>
      </p:sp>
      <p:sp>
        <p:nvSpPr>
          <p:cNvPr id="5" name="Rounded Rectangle 6">
            <a:extLst>
              <a:ext uri="{FF2B5EF4-FFF2-40B4-BE49-F238E27FC236}">
                <a16:creationId xmlns:a16="http://schemas.microsoft.com/office/drawing/2014/main" id="{8B577FEF-09E2-4149-B4A0-52FA90FC5104}"/>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185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solidFill>
                  <a:schemeClr val="tx1"/>
                </a:solidFill>
                <a:effectLst/>
              </a:rPr>
              <a:t>Camp David peace</a:t>
            </a:r>
            <a:endParaRPr lang="en-GB" b="1" kern="1200" dirty="0">
              <a:solidFill>
                <a:schemeClr val="tx1"/>
              </a:solidFill>
              <a:effectLst/>
            </a:endParaRPr>
          </a:p>
          <a:p>
            <a:r>
              <a:rPr lang="en-GB" kern="1200" dirty="0">
                <a:solidFill>
                  <a:schemeClr val="tx1"/>
                </a:solidFill>
                <a:effectLst/>
              </a:rPr>
              <a:t>Having fought four wars in thirty years, Egypt and Israel sign a peace deal which has held since.</a:t>
            </a:r>
          </a:p>
          <a:p>
            <a:endParaRPr lang="en-US" sz="1400" kern="1200" dirty="0">
              <a:solidFill>
                <a:schemeClr val="tx1"/>
              </a:solidFill>
              <a:effectLst/>
            </a:endParaRPr>
          </a:p>
          <a:p>
            <a:r>
              <a:rPr lang="en-US" sz="1400" kern="1200" dirty="0">
                <a:solidFill>
                  <a:schemeClr val="bg1">
                    <a:lumMod val="65000"/>
                  </a:schemeClr>
                </a:solidFill>
                <a:effectLst/>
              </a:rPr>
              <a:t>Photo: USA</a:t>
            </a:r>
            <a:r>
              <a:rPr lang="en-US" sz="1400" kern="1200" baseline="0" dirty="0">
                <a:solidFill>
                  <a:schemeClr val="bg1">
                    <a:lumMod val="65000"/>
                  </a:schemeClr>
                </a:solidFill>
                <a:effectLst/>
              </a:rPr>
              <a:t> President Jimmy Carter between </a:t>
            </a:r>
            <a:r>
              <a:rPr lang="en-US" sz="1400" kern="1200" dirty="0">
                <a:solidFill>
                  <a:schemeClr val="bg1">
                    <a:lumMod val="65000"/>
                  </a:schemeClr>
                </a:solidFill>
                <a:effectLst/>
              </a:rPr>
              <a:t>Egypt’s Anwar Sadat with Israel’s Menachem</a:t>
            </a:r>
            <a:r>
              <a:rPr lang="en-US" sz="1400" kern="1200" baseline="0" dirty="0">
                <a:solidFill>
                  <a:schemeClr val="bg1">
                    <a:lumMod val="65000"/>
                  </a:schemeClr>
                </a:solidFill>
                <a:effectLst/>
              </a:rPr>
              <a:t> Begin shaking hands to make peace.</a:t>
            </a:r>
            <a:endParaRPr lang="en-GB" sz="14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21</a:t>
            </a:fld>
            <a:endParaRPr lang="en-GB"/>
          </a:p>
        </p:txBody>
      </p:sp>
      <p:sp>
        <p:nvSpPr>
          <p:cNvPr id="5" name="Rounded Rectangle 6">
            <a:extLst>
              <a:ext uri="{FF2B5EF4-FFF2-40B4-BE49-F238E27FC236}">
                <a16:creationId xmlns:a16="http://schemas.microsoft.com/office/drawing/2014/main" id="{044DCA51-BA4A-4908-87E7-6942B4E47578}"/>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0674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latin typeface="Arial" panose="020B0604020202020204" pitchFamily="34" charset="0"/>
                <a:cs typeface="Arial" panose="020B0604020202020204" pitchFamily="34" charset="0"/>
              </a:rPr>
              <a:t>Israel invades Lebanon </a:t>
            </a:r>
          </a:p>
          <a:p>
            <a:r>
              <a:rPr lang="en-GB" sz="3200" kern="1200" dirty="0">
                <a:solidFill>
                  <a:schemeClr val="tx1"/>
                </a:solidFill>
                <a:effectLst/>
                <a:latin typeface="Arial" panose="020B0604020202020204" pitchFamily="34" charset="0"/>
                <a:cs typeface="Arial" panose="020B0604020202020204" pitchFamily="34" charset="0"/>
              </a:rPr>
              <a:t>to fight the Palestinian Liberation Organisation which was basing its attacks from there. Palestinian refugees were massacred by Israel’s Lebanese allies.</a:t>
            </a:r>
          </a:p>
          <a:p>
            <a:r>
              <a:rPr lang="en-US" sz="1200" kern="1200" dirty="0">
                <a:solidFill>
                  <a:schemeClr val="bg1">
                    <a:lumMod val="65000"/>
                  </a:schemeClr>
                </a:solidFill>
                <a:effectLst/>
                <a:latin typeface="Arial" panose="020B0604020202020204" pitchFamily="34" charset="0"/>
                <a:cs typeface="Arial" panose="020B0604020202020204" pitchFamily="34" charset="0"/>
              </a:rPr>
              <a:t>Lebanese army carrier</a:t>
            </a:r>
          </a:p>
          <a:p>
            <a:r>
              <a:rPr lang="en-GB" sz="1200" dirty="0">
                <a:solidFill>
                  <a:schemeClr val="bg1">
                    <a:lumMod val="65000"/>
                  </a:schemeClr>
                </a:solidFill>
                <a:latin typeface="Arial" panose="020B0604020202020204" pitchFamily="34" charset="0"/>
                <a:cs typeface="Arial" panose="020B0604020202020204" pitchFamily="34" charset="0"/>
              </a:rPr>
              <a:t>James Case from Philadelphia, Mississippi, U.S.A.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22</a:t>
            </a:fld>
            <a:endParaRPr lang="en-GB"/>
          </a:p>
        </p:txBody>
      </p:sp>
      <p:sp>
        <p:nvSpPr>
          <p:cNvPr id="5" name="Rounded Rectangle 6">
            <a:extLst>
              <a:ext uri="{FF2B5EF4-FFF2-40B4-BE49-F238E27FC236}">
                <a16:creationId xmlns:a16="http://schemas.microsoft.com/office/drawing/2014/main" id="{FA1936DE-1F52-46CF-8DD1-35F19C5B560B}"/>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311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50"/>
            <a:ext cx="5791201"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200" dirty="0">
                <a:solidFill>
                  <a:schemeClr val="tx1"/>
                </a:solidFill>
                <a:effectLst/>
              </a:rPr>
              <a:t>First Intifada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4400" kern="1200" dirty="0">
                <a:solidFill>
                  <a:schemeClr val="tx1"/>
                </a:solidFill>
                <a:effectLst/>
              </a:rPr>
              <a:t>or “shaking off” uprising by Palestinians opposing Israeli occupation</a:t>
            </a:r>
          </a:p>
          <a:p>
            <a:r>
              <a:rPr lang="en-US" sz="1200" dirty="0">
                <a:solidFill>
                  <a:schemeClr val="bg1">
                    <a:lumMod val="65000"/>
                  </a:schemeClr>
                </a:solidFill>
              </a:rPr>
              <a:t>Video: </a:t>
            </a:r>
            <a:r>
              <a:rPr lang="en-GB" sz="1200" b="0" i="0" u="none" strike="noStrike" kern="1200" dirty="0">
                <a:solidFill>
                  <a:schemeClr val="bg1">
                    <a:lumMod val="65000"/>
                  </a:schemeClr>
                </a:solidFill>
                <a:effectLst/>
                <a:hlinkClick r:id="rId3" tooltip="Share link">
                  <a:extLst>
                    <a:ext uri="{A12FA001-AC4F-418D-AE19-62706E023703}">
                      <ahyp:hlinkClr xmlns:ahyp="http://schemas.microsoft.com/office/drawing/2018/hyperlinkcolor" val="tx"/>
                    </a:ext>
                  </a:extLst>
                </a:hlinkClick>
              </a:rPr>
              <a:t>https://youtu.be/So4GNOG5iHM</a:t>
            </a:r>
            <a:endParaRPr lang="en-GB" sz="1200" b="0" i="0" u="none" strike="noStrike" kern="1200" dirty="0">
              <a:solidFill>
                <a:schemeClr val="bg1">
                  <a:lumMod val="65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rPr>
              <a:t>Palestinian women at the </a:t>
            </a:r>
            <a:r>
              <a:rPr lang="en-GB" sz="1200" b="0" i="0" kern="1200" dirty="0" err="1">
                <a:solidFill>
                  <a:schemeClr val="bg1">
                    <a:lumMod val="65000"/>
                  </a:schemeClr>
                </a:solidFill>
                <a:effectLst/>
              </a:rPr>
              <a:t>Jabaliya</a:t>
            </a:r>
            <a:r>
              <a:rPr lang="en-GB" sz="1200" b="0" i="0" kern="1200" dirty="0">
                <a:solidFill>
                  <a:schemeClr val="bg1">
                    <a:lumMod val="65000"/>
                  </a:schemeClr>
                </a:solidFill>
                <a:effectLst/>
              </a:rPr>
              <a:t> refugee camp in the Gaza Strip confront Israeli soldiers over the mistreatment and arrest of Palestinian youths. (photo: </a:t>
            </a:r>
            <a:r>
              <a:rPr lang="en-GB" sz="1200" b="0" i="0" kern="1200" dirty="0" err="1">
                <a:solidFill>
                  <a:schemeClr val="bg1">
                    <a:lumMod val="65000"/>
                  </a:schemeClr>
                </a:solidFill>
                <a:effectLst/>
              </a:rPr>
              <a:t>flickr</a:t>
            </a:r>
            <a:r>
              <a:rPr lang="en-GB" sz="1200" b="0" i="0" kern="1200" dirty="0">
                <a:solidFill>
                  <a:schemeClr val="bg1">
                    <a:lumMod val="65000"/>
                  </a:schemeClr>
                </a:solidFill>
                <a:effectLst/>
              </a:rPr>
              <a:t> / Robert </a:t>
            </a:r>
            <a:r>
              <a:rPr lang="en-GB" sz="1200" b="0" i="0" kern="1200" dirty="0" err="1">
                <a:solidFill>
                  <a:schemeClr val="bg1">
                    <a:lumMod val="65000"/>
                  </a:schemeClr>
                </a:solidFill>
                <a:effectLst/>
              </a:rPr>
              <a:t>Croma</a:t>
            </a:r>
            <a:r>
              <a:rPr lang="en-GB" sz="1200" b="0" i="0" kern="1200" dirty="0">
                <a:solidFill>
                  <a:schemeClr val="bg1">
                    <a:lumMod val="65000"/>
                  </a:schemeClr>
                </a:solidFill>
                <a:effectLst/>
              </a:rPr>
              <a:t> CC BY-NC-SA 2.0)</a:t>
            </a:r>
            <a:endParaRPr lang="en-GB" sz="1200" dirty="0">
              <a:solidFill>
                <a:schemeClr val="bg1">
                  <a:lumMod val="65000"/>
                </a:schemeClr>
              </a:solidFill>
            </a:endParaRPr>
          </a:p>
          <a:p>
            <a:endParaRPr lang="en-GB" sz="1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23</a:t>
            </a:fld>
            <a:endParaRPr lang="en-GB"/>
          </a:p>
        </p:txBody>
      </p:sp>
      <p:sp>
        <p:nvSpPr>
          <p:cNvPr id="5" name="Rounded Rectangle 6">
            <a:extLst>
              <a:ext uri="{FF2B5EF4-FFF2-40B4-BE49-F238E27FC236}">
                <a16:creationId xmlns:a16="http://schemas.microsoft.com/office/drawing/2014/main" id="{46BAC784-178E-4F49-AB58-1BF7DDE7CBDC}"/>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7580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Palestine declares independence </a:t>
            </a:r>
            <a:r>
              <a:rPr lang="en-GB" sz="2400" kern="1200" dirty="0">
                <a:solidFill>
                  <a:schemeClr val="tx1"/>
                </a:solidFill>
                <a:effectLst/>
              </a:rPr>
              <a:t>and is recognised by 50 countries, but not Israel, the USA or Britain. The</a:t>
            </a:r>
            <a:r>
              <a:rPr lang="en-GB" sz="2400" kern="1200" baseline="0" dirty="0">
                <a:solidFill>
                  <a:schemeClr val="tx1"/>
                </a:solidFill>
                <a:effectLst/>
              </a:rPr>
              <a:t> Palestinian Liberation Organisation led by Yasser Arafat accepts Israel’s right to exist. </a:t>
            </a:r>
            <a:endParaRPr lang="en-GB" sz="2400" kern="1200" dirty="0">
              <a:solidFill>
                <a:schemeClr val="tx1"/>
              </a:solidFill>
              <a:effectLst/>
            </a:endParaRPr>
          </a:p>
          <a:p>
            <a:r>
              <a:rPr lang="en-GB" sz="2400" kern="1200" dirty="0">
                <a:solidFill>
                  <a:schemeClr val="tx1"/>
                </a:solidFill>
                <a:effectLst/>
              </a:rPr>
              <a:t>Meanwhile, </a:t>
            </a:r>
          </a:p>
          <a:p>
            <a:r>
              <a:rPr lang="en-GB" sz="3200" b="1" kern="1200" dirty="0">
                <a:solidFill>
                  <a:schemeClr val="tx1"/>
                </a:solidFill>
                <a:effectLst/>
              </a:rPr>
              <a:t>Women in Black founded  </a:t>
            </a:r>
            <a:r>
              <a:rPr lang="en-GB" sz="2400" kern="1200" dirty="0">
                <a:solidFill>
                  <a:schemeClr val="tx1"/>
                </a:solidFill>
                <a:effectLst/>
              </a:rPr>
              <a:t>by Israeli women in Jerusalem to call for a just peace and end to the occupation.</a:t>
            </a:r>
          </a:p>
        </p:txBody>
      </p:sp>
      <p:sp>
        <p:nvSpPr>
          <p:cNvPr id="4" name="Slide Number Placeholder 3"/>
          <p:cNvSpPr>
            <a:spLocks noGrp="1"/>
          </p:cNvSpPr>
          <p:nvPr>
            <p:ph type="sldNum" sz="quarter" idx="10"/>
          </p:nvPr>
        </p:nvSpPr>
        <p:spPr/>
        <p:txBody>
          <a:bodyPr/>
          <a:lstStyle/>
          <a:p>
            <a:fld id="{A2EE31A9-B8FA-47BB-B416-51271FB6B361}" type="slidenum">
              <a:rPr lang="en-GB" smtClean="0"/>
              <a:t>24</a:t>
            </a:fld>
            <a:endParaRPr lang="en-GB"/>
          </a:p>
        </p:txBody>
      </p:sp>
      <p:sp>
        <p:nvSpPr>
          <p:cNvPr id="5" name="Rounded Rectangle 6">
            <a:extLst>
              <a:ext uri="{FF2B5EF4-FFF2-40B4-BE49-F238E27FC236}">
                <a16:creationId xmlns:a16="http://schemas.microsoft.com/office/drawing/2014/main" id="{63CF7911-2813-4348-98A6-29A18E751C1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5163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Oslo Peace Accord </a:t>
            </a:r>
            <a:r>
              <a:rPr lang="en-GB" kern="1200" dirty="0">
                <a:solidFill>
                  <a:schemeClr val="tx1"/>
                </a:solidFill>
                <a:effectLst/>
              </a:rPr>
              <a:t>between Israel and the Palestine Liberation Organisation agrees a path to peace.</a:t>
            </a:r>
          </a:p>
          <a:p>
            <a:r>
              <a:rPr lang="en-US" sz="1200" kern="1200" dirty="0">
                <a:solidFill>
                  <a:schemeClr val="tx1"/>
                </a:solidFill>
                <a:effectLst/>
              </a:rPr>
              <a:t>Photo: </a:t>
            </a:r>
            <a:r>
              <a:rPr lang="en-US" sz="1200" kern="1200" dirty="0" err="1">
                <a:solidFill>
                  <a:schemeClr val="tx1"/>
                </a:solidFill>
                <a:effectLst/>
              </a:rPr>
              <a:t>Yitzak</a:t>
            </a:r>
            <a:r>
              <a:rPr lang="en-US" sz="1200" kern="1200" dirty="0">
                <a:solidFill>
                  <a:schemeClr val="tx1"/>
                </a:solidFill>
                <a:effectLst/>
              </a:rPr>
              <a:t> Rabin and Yasser Arafat</a:t>
            </a:r>
            <a:r>
              <a:rPr lang="en-US" sz="1200" kern="1200" baseline="0" dirty="0">
                <a:solidFill>
                  <a:schemeClr val="tx1"/>
                </a:solidFill>
                <a:effectLst/>
              </a:rPr>
              <a:t> shake hands at the White House with USA President Bill Clinton</a:t>
            </a:r>
          </a:p>
          <a:p>
            <a:r>
              <a:rPr lang="en-GB" sz="1200" dirty="0">
                <a:solidFill>
                  <a:schemeClr val="bg1">
                    <a:lumMod val="65000"/>
                  </a:schemeClr>
                </a:solidFill>
              </a:rPr>
              <a:t>Vince </a:t>
            </a:r>
            <a:r>
              <a:rPr lang="en-GB" sz="1200" dirty="0" err="1">
                <a:solidFill>
                  <a:schemeClr val="bg1">
                    <a:lumMod val="65000"/>
                  </a:schemeClr>
                </a:solidFill>
              </a:rPr>
              <a:t>Musi</a:t>
            </a:r>
            <a:r>
              <a:rPr lang="en-GB" sz="1200" dirty="0">
                <a:solidFill>
                  <a:schemeClr val="bg1">
                    <a:lumMod val="65000"/>
                  </a:schemeClr>
                </a:solidFill>
              </a:rPr>
              <a:t> / The White House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25</a:t>
            </a:fld>
            <a:endParaRPr lang="en-GB"/>
          </a:p>
        </p:txBody>
      </p:sp>
      <p:sp>
        <p:nvSpPr>
          <p:cNvPr id="5" name="Rounded Rectangle 6">
            <a:extLst>
              <a:ext uri="{FF2B5EF4-FFF2-40B4-BE49-F238E27FC236}">
                <a16:creationId xmlns:a16="http://schemas.microsoft.com/office/drawing/2014/main" id="{2EE38D93-DDAC-4077-B0A2-5C12DAD7566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5175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2112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Prime Minister Yitzhak Rabin, signer of the Oslo peace deal, assassinated by Jewish extremist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65000"/>
                  </a:schemeClr>
                </a:solidFill>
                <a:effectLst/>
              </a:rPr>
              <a:t>Photo: Yaakov Saar [CC BY-SA 3.0 (https://creativecommons.org/licenses/by-sa/3.0)]</a:t>
            </a:r>
          </a:p>
          <a:p>
            <a:endParaRPr lang="en-GB" sz="3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26</a:t>
            </a:fld>
            <a:endParaRPr lang="en-GB"/>
          </a:p>
        </p:txBody>
      </p:sp>
      <p:sp>
        <p:nvSpPr>
          <p:cNvPr id="5" name="Rounded Rectangle 6">
            <a:extLst>
              <a:ext uri="{FF2B5EF4-FFF2-40B4-BE49-F238E27FC236}">
                <a16:creationId xmlns:a16="http://schemas.microsoft.com/office/drawing/2014/main" id="{BAD81C7D-A130-49B2-B05E-1967DE6BA126}"/>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276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Israel begins building a barrier in and around West Bank, often called “the wall”</a:t>
            </a:r>
          </a:p>
          <a:p>
            <a:r>
              <a:rPr lang="en-US" sz="1400" b="0" kern="1200" dirty="0">
                <a:solidFill>
                  <a:schemeClr val="bg1">
                    <a:lumMod val="65000"/>
                  </a:schemeClr>
                </a:solidFill>
                <a:effectLst/>
              </a:rPr>
              <a:t>Photo- EAPPI</a:t>
            </a:r>
          </a:p>
          <a:p>
            <a:r>
              <a:rPr lang="en-US" sz="1400" b="0" kern="1200" dirty="0">
                <a:solidFill>
                  <a:schemeClr val="bg1">
                    <a:lumMod val="65000"/>
                  </a:schemeClr>
                </a:solidFill>
                <a:effectLst/>
              </a:rPr>
              <a:t>Video from Al-Jazeera: </a:t>
            </a:r>
            <a:r>
              <a:rPr lang="en-GB" sz="1200" b="0" i="0" kern="1200" dirty="0">
                <a:solidFill>
                  <a:schemeClr val="bg1">
                    <a:lumMod val="65000"/>
                  </a:schemeClr>
                </a:solidFill>
                <a:effectLst/>
              </a:rPr>
              <a:t>Israel's Wall: Security Or Apartheid? | Direct From With Dena </a:t>
            </a:r>
            <a:r>
              <a:rPr lang="en-GB" sz="1200" b="0" i="0" kern="1200" dirty="0" err="1">
                <a:solidFill>
                  <a:schemeClr val="bg1">
                    <a:lumMod val="65000"/>
                  </a:schemeClr>
                </a:solidFill>
                <a:effectLst/>
              </a:rPr>
              <a:t>Takruri</a:t>
            </a:r>
            <a:r>
              <a:rPr lang="en-GB" sz="1200" b="0" i="0" kern="1200" dirty="0">
                <a:solidFill>
                  <a:schemeClr val="bg1">
                    <a:lumMod val="65000"/>
                  </a:schemeClr>
                </a:solidFill>
                <a:effectLst/>
              </a:rPr>
              <a:t> - AJ+</a:t>
            </a:r>
            <a:endParaRPr lang="en-US" sz="1200" b="0" kern="1200" dirty="0">
              <a:solidFill>
                <a:schemeClr val="bg1">
                  <a:lumMod val="65000"/>
                </a:schemeClr>
              </a:solidFill>
              <a:effectLst/>
            </a:endParaRPr>
          </a:p>
          <a:p>
            <a:r>
              <a:rPr lang="en-GB" sz="1400" b="0" kern="1200" dirty="0">
                <a:solidFill>
                  <a:schemeClr val="bg1">
                    <a:lumMod val="65000"/>
                  </a:schemeClr>
                </a:solidFill>
                <a:effectLst/>
              </a:rPr>
              <a:t>https://www.youtube.com/watch?v=PecEVGStsNw</a:t>
            </a:r>
          </a:p>
        </p:txBody>
      </p:sp>
      <p:sp>
        <p:nvSpPr>
          <p:cNvPr id="4" name="Slide Number Placeholder 3"/>
          <p:cNvSpPr>
            <a:spLocks noGrp="1"/>
          </p:cNvSpPr>
          <p:nvPr>
            <p:ph type="sldNum" sz="quarter" idx="10"/>
          </p:nvPr>
        </p:nvSpPr>
        <p:spPr/>
        <p:txBody>
          <a:bodyPr/>
          <a:lstStyle/>
          <a:p>
            <a:fld id="{A2EE31A9-B8FA-47BB-B416-51271FB6B361}" type="slidenum">
              <a:rPr lang="en-GB" smtClean="0"/>
              <a:t>27</a:t>
            </a:fld>
            <a:endParaRPr lang="en-GB"/>
          </a:p>
        </p:txBody>
      </p:sp>
      <p:sp>
        <p:nvSpPr>
          <p:cNvPr id="5" name="Rounded Rectangle 6">
            <a:extLst>
              <a:ext uri="{FF2B5EF4-FFF2-40B4-BE49-F238E27FC236}">
                <a16:creationId xmlns:a16="http://schemas.microsoft.com/office/drawing/2014/main" id="{C0E50F1F-C0A8-4ADF-9AEA-EEB6A2C052AE}"/>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3940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Second Intifada </a:t>
            </a:r>
            <a:r>
              <a:rPr lang="en-GB" sz="4000" kern="1200" dirty="0">
                <a:solidFill>
                  <a:schemeClr val="tx1"/>
                </a:solidFill>
                <a:effectLst/>
              </a:rPr>
              <a:t>or “shaking off” uprising by Palestinians opposing Israeli occupation.</a:t>
            </a:r>
          </a:p>
          <a:p>
            <a:r>
              <a:rPr lang="en-US" sz="1200" kern="1200" dirty="0">
                <a:solidFill>
                  <a:schemeClr val="bg1">
                    <a:lumMod val="65000"/>
                  </a:schemeClr>
                </a:solidFill>
                <a:effectLst/>
              </a:rPr>
              <a:t>Detaile</a:t>
            </a:r>
            <a:r>
              <a:rPr lang="en-US" sz="1200" kern="1200" baseline="0" dirty="0">
                <a:solidFill>
                  <a:schemeClr val="bg1">
                    <a:lumMod val="65000"/>
                  </a:schemeClr>
                </a:solidFill>
                <a:effectLst/>
              </a:rPr>
              <a:t>d Second Intifada timeline from BBC: </a:t>
            </a:r>
            <a:r>
              <a:rPr lang="en-GB" sz="1200" u="sng" dirty="0">
                <a:solidFill>
                  <a:schemeClr val="bg1">
                    <a:lumMod val="65000"/>
                  </a:schemeClr>
                </a:solidFill>
                <a:hlinkClick r:id="rId3">
                  <a:extLst>
                    <a:ext uri="{A12FA001-AC4F-418D-AE19-62706E023703}">
                      <ahyp:hlinkClr xmlns:ahyp="http://schemas.microsoft.com/office/drawing/2018/hyperlinkcolor" val="tx"/>
                    </a:ext>
                  </a:extLst>
                </a:hlinkClick>
              </a:rPr>
              <a:t>http://news.bbc.co.uk/1/hi/world/middle_east/3677206.stm</a:t>
            </a:r>
            <a:r>
              <a:rPr lang="en-GB" sz="1200" dirty="0">
                <a:solidFill>
                  <a:schemeClr val="bg1">
                    <a:lumMod val="65000"/>
                  </a:schemeClr>
                </a:solidFill>
              </a:rPr>
              <a:t> </a:t>
            </a:r>
          </a:p>
          <a:p>
            <a:r>
              <a:rPr lang="en-US" sz="1200" dirty="0">
                <a:solidFill>
                  <a:schemeClr val="bg1">
                    <a:lumMod val="65000"/>
                  </a:schemeClr>
                </a:solidFill>
              </a:rPr>
              <a:t>Video: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The second Palestinian intifada in brief</a:t>
            </a:r>
          </a:p>
          <a:p>
            <a:r>
              <a:rPr lang="en-GB" sz="1200" dirty="0">
                <a:solidFill>
                  <a:schemeClr val="bg1">
                    <a:lumMod val="65000"/>
                  </a:schemeClr>
                </a:solidFill>
              </a:rPr>
              <a:t>https://www.youtube.com/watch?v=WtfXjRI2AwU </a:t>
            </a:r>
          </a:p>
        </p:txBody>
      </p:sp>
      <p:sp>
        <p:nvSpPr>
          <p:cNvPr id="4" name="Slide Number Placeholder 3"/>
          <p:cNvSpPr>
            <a:spLocks noGrp="1"/>
          </p:cNvSpPr>
          <p:nvPr>
            <p:ph type="sldNum" sz="quarter" idx="10"/>
          </p:nvPr>
        </p:nvSpPr>
        <p:spPr/>
        <p:txBody>
          <a:bodyPr/>
          <a:lstStyle/>
          <a:p>
            <a:fld id="{A2EE31A9-B8FA-47BB-B416-51271FB6B361}" type="slidenum">
              <a:rPr lang="en-GB" smtClean="0"/>
              <a:t>28</a:t>
            </a:fld>
            <a:endParaRPr lang="en-GB"/>
          </a:p>
        </p:txBody>
      </p:sp>
      <p:sp>
        <p:nvSpPr>
          <p:cNvPr id="5" name="Rounded Rectangle 6">
            <a:extLst>
              <a:ext uri="{FF2B5EF4-FFF2-40B4-BE49-F238E27FC236}">
                <a16:creationId xmlns:a16="http://schemas.microsoft.com/office/drawing/2014/main" id="{CD1510E5-E8DC-4BF1-BCD4-532FB5C5D908}"/>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400" b="1" kern="1200" dirty="0">
                <a:solidFill>
                  <a:schemeClr val="tx1"/>
                </a:solidFill>
                <a:effectLst/>
              </a:rPr>
              <a:t>“Passover bombing” </a:t>
            </a:r>
            <a:r>
              <a:rPr lang="en-GB" sz="3400" kern="1200" dirty="0">
                <a:solidFill>
                  <a:schemeClr val="tx1"/>
                </a:solidFill>
                <a:effectLst/>
              </a:rPr>
              <a:t>during the second Intifada kills 30 Israelis</a:t>
            </a:r>
          </a:p>
          <a:p>
            <a:endParaRPr lang="en-GB" sz="1200" kern="1200" dirty="0">
              <a:solidFill>
                <a:schemeClr val="tx1"/>
              </a:solidFill>
              <a:effectLst/>
            </a:endParaRPr>
          </a:p>
          <a:p>
            <a:endParaRPr lang="en-GB" sz="1200" kern="1200" dirty="0">
              <a:solidFill>
                <a:schemeClr val="tx1"/>
              </a:solidFill>
              <a:effectLst/>
            </a:endParaRPr>
          </a:p>
          <a:p>
            <a:endParaRPr lang="en-GB" sz="1200" dirty="0"/>
          </a:p>
          <a:p>
            <a:endParaRPr lang="en-GB" sz="1200" kern="1200" dirty="0">
              <a:solidFill>
                <a:schemeClr val="tx1"/>
              </a:solidFill>
              <a:effectLst/>
            </a:endParaRPr>
          </a:p>
          <a:p>
            <a:r>
              <a:rPr lang="en-GB" sz="1200" kern="1200" dirty="0">
                <a:solidFill>
                  <a:schemeClr val="tx1"/>
                </a:solidFill>
                <a:effectLst/>
              </a:rPr>
              <a:t>Park Hotel Avi1111 dr. </a:t>
            </a:r>
            <a:r>
              <a:rPr lang="en-GB" sz="1200" kern="1200" dirty="0" err="1">
                <a:solidFill>
                  <a:schemeClr val="tx1"/>
                </a:solidFill>
                <a:effectLst/>
              </a:rPr>
              <a:t>avishai</a:t>
            </a:r>
            <a:r>
              <a:rPr lang="en-GB" sz="1200" kern="1200" dirty="0">
                <a:solidFill>
                  <a:schemeClr val="tx1"/>
                </a:solidFill>
                <a:effectLst/>
              </a:rPr>
              <a:t> </a:t>
            </a:r>
            <a:r>
              <a:rPr lang="en-GB" sz="1200" kern="1200" dirty="0" err="1">
                <a:solidFill>
                  <a:schemeClr val="tx1"/>
                </a:solidFill>
                <a:effectLst/>
              </a:rPr>
              <a:t>teicher</a:t>
            </a:r>
            <a:r>
              <a:rPr lang="en-GB" sz="1200" kern="1200" dirty="0">
                <a:solidFill>
                  <a:schemeClr val="tx1"/>
                </a:solidFill>
                <a:effectLst/>
              </a:rPr>
              <a:t> [Attribution, GFDL (http://www.gnu.org/copyleft/fdl.html) or CC BY 3.0 (https://creativecommons.org/licenses/by/3.0)], from Wikimedia Commons</a:t>
            </a:r>
          </a:p>
          <a:p>
            <a:endParaRPr lang="en-US" sz="1200" kern="1200" dirty="0">
              <a:solidFill>
                <a:schemeClr val="tx1"/>
              </a:solidFill>
              <a:effectLst/>
            </a:endParaRPr>
          </a:p>
          <a:p>
            <a:r>
              <a:rPr lang="en-US" sz="1200" kern="1200" dirty="0">
                <a:solidFill>
                  <a:schemeClr val="tx1"/>
                </a:solidFill>
                <a:effectLst/>
              </a:rPr>
              <a:t>Video: </a:t>
            </a:r>
            <a:r>
              <a:rPr lang="en-GB" sz="1200" b="0" kern="1200" dirty="0">
                <a:solidFill>
                  <a:schemeClr val="tx1"/>
                </a:solidFill>
                <a:effectLst/>
              </a:rPr>
              <a:t>16th Anniversary of the Passover Massacre in Netanya, Israel</a:t>
            </a:r>
            <a:endParaRPr lang="en-US" sz="1200" kern="1200" dirty="0">
              <a:solidFill>
                <a:schemeClr val="tx1"/>
              </a:solidFill>
              <a:effectLst/>
            </a:endParaRPr>
          </a:p>
          <a:p>
            <a:r>
              <a:rPr lang="en-GB" sz="1200" dirty="0"/>
              <a:t>https://www.youtube.com/watch?v=GB3z1yTco7o</a:t>
            </a:r>
          </a:p>
        </p:txBody>
      </p:sp>
      <p:sp>
        <p:nvSpPr>
          <p:cNvPr id="4" name="Slide Number Placeholder 3"/>
          <p:cNvSpPr>
            <a:spLocks noGrp="1"/>
          </p:cNvSpPr>
          <p:nvPr>
            <p:ph type="sldNum" sz="quarter" idx="10"/>
          </p:nvPr>
        </p:nvSpPr>
        <p:spPr/>
        <p:txBody>
          <a:bodyPr/>
          <a:lstStyle/>
          <a:p>
            <a:fld id="{A2EE31A9-B8FA-47BB-B416-51271FB6B361}" type="slidenum">
              <a:rPr lang="en-GB" smtClean="0"/>
              <a:t>29</a:t>
            </a:fld>
            <a:endParaRPr lang="en-GB"/>
          </a:p>
        </p:txBody>
      </p:sp>
      <p:sp>
        <p:nvSpPr>
          <p:cNvPr id="5" name="Rounded Rectangle 6">
            <a:extLst>
              <a:ext uri="{FF2B5EF4-FFF2-40B4-BE49-F238E27FC236}">
                <a16:creationId xmlns:a16="http://schemas.microsoft.com/office/drawing/2014/main" id="{53C7E0EA-BA79-4935-8A32-FDAB8709C96F}"/>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7669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correct order of the timeline. Click images to look more closely at particular events.</a:t>
            </a:r>
          </a:p>
        </p:txBody>
      </p:sp>
      <p:sp>
        <p:nvSpPr>
          <p:cNvPr id="4" name="Slide Number Placeholder 3"/>
          <p:cNvSpPr>
            <a:spLocks noGrp="1"/>
          </p:cNvSpPr>
          <p:nvPr>
            <p:ph type="sldNum" sz="quarter" idx="5"/>
          </p:nvPr>
        </p:nvSpPr>
        <p:spPr/>
        <p:txBody>
          <a:bodyPr/>
          <a:lstStyle/>
          <a:p>
            <a:fld id="{A2EE31A9-B8FA-47BB-B416-51271FB6B361}" type="slidenum">
              <a:rPr lang="en-GB" smtClean="0"/>
              <a:t>3</a:t>
            </a:fld>
            <a:endParaRPr lang="en-GB"/>
          </a:p>
        </p:txBody>
      </p:sp>
    </p:spTree>
    <p:extLst>
      <p:ext uri="{BB962C8B-B14F-4D97-AF65-F5344CB8AC3E}">
        <p14:creationId xmlns:p14="http://schemas.microsoft.com/office/powerpoint/2010/main" val="3587933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kern="1200" dirty="0">
                <a:solidFill>
                  <a:schemeClr val="tx1"/>
                </a:solidFill>
                <a:effectLst/>
              </a:rPr>
              <a:t>Palestinian family of five killed in a house demolition by Israeli forces.</a:t>
            </a:r>
            <a:endParaRPr lang="en-GB" sz="4800" kern="1200" dirty="0">
              <a:solidFill>
                <a:schemeClr val="tx1"/>
              </a:solidFill>
              <a:effectLst/>
            </a:endParaRP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30</a:t>
            </a:fld>
            <a:endParaRPr lang="en-GB"/>
          </a:p>
        </p:txBody>
      </p:sp>
      <p:sp>
        <p:nvSpPr>
          <p:cNvPr id="5" name="Rounded Rectangle 6">
            <a:extLst>
              <a:ext uri="{FF2B5EF4-FFF2-40B4-BE49-F238E27FC236}">
                <a16:creationId xmlns:a16="http://schemas.microsoft.com/office/drawing/2014/main" id="{CF34CAFC-2832-42F6-A26D-DAF12D923BBB}"/>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322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Ecumenical Accompaniment Programme started </a:t>
            </a:r>
            <a:r>
              <a:rPr lang="en-GB" kern="1200" dirty="0">
                <a:solidFill>
                  <a:schemeClr val="tx1"/>
                </a:solidFill>
                <a:effectLst/>
              </a:rPr>
              <a:t>by the World Council of Churches to provide human rights observers in the West Bank.</a:t>
            </a:r>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31</a:t>
            </a:fld>
            <a:endParaRPr lang="en-GB"/>
          </a:p>
        </p:txBody>
      </p:sp>
      <p:sp>
        <p:nvSpPr>
          <p:cNvPr id="5" name="Rounded Rectangle 6">
            <a:extLst>
              <a:ext uri="{FF2B5EF4-FFF2-40B4-BE49-F238E27FC236}">
                <a16:creationId xmlns:a16="http://schemas.microsoft.com/office/drawing/2014/main" id="{F2380992-33C6-4CB0-92B9-6CC5F9BB21C2}"/>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26918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Israel withdraws its settlements from occupied Gaza, although the area remains fenced in. </a:t>
            </a:r>
          </a:p>
        </p:txBody>
      </p:sp>
      <p:sp>
        <p:nvSpPr>
          <p:cNvPr id="4" name="Slide Number Placeholder 3"/>
          <p:cNvSpPr>
            <a:spLocks noGrp="1"/>
          </p:cNvSpPr>
          <p:nvPr>
            <p:ph type="sldNum" sz="quarter" idx="5"/>
          </p:nvPr>
        </p:nvSpPr>
        <p:spPr/>
        <p:txBody>
          <a:bodyPr/>
          <a:lstStyle/>
          <a:p>
            <a:fld id="{A2EE31A9-B8FA-47BB-B416-51271FB6B361}" type="slidenum">
              <a:rPr lang="en-GB" smtClean="0"/>
              <a:t>32</a:t>
            </a:fld>
            <a:endParaRPr lang="en-GB"/>
          </a:p>
        </p:txBody>
      </p:sp>
      <p:sp>
        <p:nvSpPr>
          <p:cNvPr id="5" name="Rounded Rectangle 6">
            <a:extLst>
              <a:ext uri="{FF2B5EF4-FFF2-40B4-BE49-F238E27FC236}">
                <a16:creationId xmlns:a16="http://schemas.microsoft.com/office/drawing/2014/main" id="{3B0C32EE-015E-4A56-82EE-0D919D4A9A9A}"/>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5205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Hamas, a group which uses violence against Israelis, elected in Gaza.</a:t>
            </a:r>
          </a:p>
          <a:p>
            <a:r>
              <a:rPr lang="en-US" b="0" kern="1200" dirty="0">
                <a:solidFill>
                  <a:schemeClr val="tx1"/>
                </a:solidFill>
                <a:effectLst/>
              </a:rPr>
              <a:t>Israel fights</a:t>
            </a:r>
            <a:r>
              <a:rPr lang="en-US" b="0" kern="1200" baseline="0" dirty="0">
                <a:solidFill>
                  <a:schemeClr val="tx1"/>
                </a:solidFill>
                <a:effectLst/>
              </a:rPr>
              <a:t> wars against Hamas in Gaza and </a:t>
            </a:r>
            <a:r>
              <a:rPr lang="en-US" b="0" kern="1200" baseline="0" dirty="0" err="1">
                <a:solidFill>
                  <a:schemeClr val="tx1"/>
                </a:solidFill>
                <a:effectLst/>
              </a:rPr>
              <a:t>Hezbullah</a:t>
            </a:r>
            <a:r>
              <a:rPr lang="en-US" b="0" kern="1200" baseline="0" dirty="0">
                <a:solidFill>
                  <a:schemeClr val="tx1"/>
                </a:solidFill>
                <a:effectLst/>
              </a:rPr>
              <a:t> in Lebanon.</a:t>
            </a:r>
          </a:p>
          <a:p>
            <a:r>
              <a:rPr lang="en-US" sz="1200" b="0" dirty="0">
                <a:solidFill>
                  <a:schemeClr val="bg1">
                    <a:lumMod val="65000"/>
                  </a:schemeClr>
                </a:solidFill>
              </a:rPr>
              <a:t>This picture of an Hamas rally is actually from Ramallah, not Gaza.</a:t>
            </a:r>
          </a:p>
          <a:p>
            <a:r>
              <a:rPr lang="en-GB" sz="1200" b="0" dirty="0" err="1">
                <a:solidFill>
                  <a:schemeClr val="bg1">
                    <a:lumMod val="65000"/>
                  </a:schemeClr>
                </a:solidFill>
              </a:rPr>
              <a:t>Hoheit</a:t>
            </a:r>
            <a:r>
              <a:rPr lang="en-GB" sz="1200" b="0" dirty="0">
                <a:solidFill>
                  <a:schemeClr val="bg1">
                    <a:lumMod val="65000"/>
                  </a:schemeClr>
                </a:solidFill>
              </a:rPr>
              <a:t> (Â¿!) [CC BY-SA 2.0 de (https://creativecommons.org/licenses/by-sa/2.0/de/deed.en)],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33</a:t>
            </a:fld>
            <a:endParaRPr lang="en-GB" dirty="0"/>
          </a:p>
        </p:txBody>
      </p:sp>
      <p:sp>
        <p:nvSpPr>
          <p:cNvPr id="5" name="Rounded Rectangle 6">
            <a:extLst>
              <a:ext uri="{FF2B5EF4-FFF2-40B4-BE49-F238E27FC236}">
                <a16:creationId xmlns:a16="http://schemas.microsoft.com/office/drawing/2014/main" id="{9A413FE0-FADB-4E17-BCE7-1BB1F47A13C7}"/>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89517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Israel continually blockades the Gaza Strip </a:t>
            </a:r>
            <a:r>
              <a:rPr lang="en-GB" sz="4000" kern="1200" dirty="0">
                <a:solidFill>
                  <a:schemeClr val="tx1"/>
                </a:solidFill>
                <a:effectLst/>
              </a:rPr>
              <a:t>and conducts several bombing campaigns</a:t>
            </a:r>
          </a:p>
          <a:p>
            <a:endParaRPr lang="en-GB" sz="1000" dirty="0"/>
          </a:p>
          <a:p>
            <a:r>
              <a:rPr lang="en-GB" sz="1000" dirty="0">
                <a:solidFill>
                  <a:schemeClr val="bg1">
                    <a:lumMod val="65000"/>
                  </a:schemeClr>
                </a:solidFill>
              </a:rPr>
              <a:t>Photo: IDF Spokesperson Unit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34</a:t>
            </a:fld>
            <a:endParaRPr lang="en-GB"/>
          </a:p>
        </p:txBody>
      </p:sp>
      <p:sp>
        <p:nvSpPr>
          <p:cNvPr id="5" name="Rounded Rectangle 6">
            <a:extLst>
              <a:ext uri="{FF2B5EF4-FFF2-40B4-BE49-F238E27FC236}">
                <a16:creationId xmlns:a16="http://schemas.microsoft.com/office/drawing/2014/main" id="{905FDBBF-096F-4949-AF59-BB0098CFFD4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5943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Sweden becomes one of 136 countries to recognise Palestine as a nation state. </a:t>
            </a:r>
            <a:r>
              <a:rPr lang="en-US" sz="4000" b="1" kern="1200" dirty="0">
                <a:solidFill>
                  <a:schemeClr val="tx1"/>
                </a:solidFill>
                <a:effectLst/>
              </a:rPr>
              <a:t>The UK still does not </a:t>
            </a:r>
            <a:r>
              <a:rPr lang="en-US" sz="4000" b="1" kern="1200" dirty="0" err="1">
                <a:solidFill>
                  <a:schemeClr val="tx1"/>
                </a:solidFill>
                <a:effectLst/>
              </a:rPr>
              <a:t>recognise</a:t>
            </a:r>
            <a:r>
              <a:rPr lang="en-US" sz="4000" b="1" kern="1200" baseline="0" dirty="0">
                <a:solidFill>
                  <a:schemeClr val="tx1"/>
                </a:solidFill>
                <a:effectLst/>
              </a:rPr>
              <a:t> Palestine.</a:t>
            </a:r>
            <a:endParaRPr lang="en-GB" sz="8800" b="1" dirty="0"/>
          </a:p>
        </p:txBody>
      </p:sp>
      <p:sp>
        <p:nvSpPr>
          <p:cNvPr id="4" name="Slide Number Placeholder 3"/>
          <p:cNvSpPr>
            <a:spLocks noGrp="1"/>
          </p:cNvSpPr>
          <p:nvPr>
            <p:ph type="sldNum" sz="quarter" idx="10"/>
          </p:nvPr>
        </p:nvSpPr>
        <p:spPr/>
        <p:txBody>
          <a:bodyPr/>
          <a:lstStyle/>
          <a:p>
            <a:fld id="{A2EE31A9-B8FA-47BB-B416-51271FB6B361}" type="slidenum">
              <a:rPr lang="en-GB" smtClean="0"/>
              <a:t>35</a:t>
            </a:fld>
            <a:endParaRPr lang="en-GB"/>
          </a:p>
        </p:txBody>
      </p:sp>
      <p:sp>
        <p:nvSpPr>
          <p:cNvPr id="5" name="Rounded Rectangle 6">
            <a:extLst>
              <a:ext uri="{FF2B5EF4-FFF2-40B4-BE49-F238E27FC236}">
                <a16:creationId xmlns:a16="http://schemas.microsoft.com/office/drawing/2014/main" id="{6EDCA258-AB3E-4505-9807-5A5DBA2F2961}"/>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3492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kern="1200" dirty="0">
                <a:solidFill>
                  <a:schemeClr val="tx1"/>
                </a:solidFill>
                <a:effectLst/>
              </a:rPr>
              <a:t>President Donald Trump changes USA policy, </a:t>
            </a:r>
            <a:r>
              <a:rPr lang="en-GB" sz="3200" b="1" kern="1200" dirty="0">
                <a:solidFill>
                  <a:schemeClr val="tx1"/>
                </a:solidFill>
                <a:effectLst/>
              </a:rPr>
              <a:t>recognising Jerusalem </a:t>
            </a:r>
            <a:r>
              <a:rPr lang="en-GB" sz="3200" kern="1200" dirty="0">
                <a:solidFill>
                  <a:schemeClr val="tx1"/>
                </a:solidFill>
                <a:effectLst/>
              </a:rPr>
              <a:t>as Israel’s capital. </a:t>
            </a:r>
          </a:p>
          <a:p>
            <a:r>
              <a:rPr lang="en-GB" sz="3200" kern="1200" dirty="0">
                <a:solidFill>
                  <a:schemeClr val="tx1"/>
                </a:solidFill>
                <a:effectLst/>
              </a:rPr>
              <a:t>Palestinians who see East Jerusalem as their capital are enraged.</a:t>
            </a:r>
            <a:endParaRPr lang="en-GB" sz="7200" dirty="0"/>
          </a:p>
        </p:txBody>
      </p:sp>
      <p:sp>
        <p:nvSpPr>
          <p:cNvPr id="4" name="Slide Number Placeholder 3"/>
          <p:cNvSpPr>
            <a:spLocks noGrp="1"/>
          </p:cNvSpPr>
          <p:nvPr>
            <p:ph type="sldNum" sz="quarter" idx="10"/>
          </p:nvPr>
        </p:nvSpPr>
        <p:spPr/>
        <p:txBody>
          <a:bodyPr/>
          <a:lstStyle/>
          <a:p>
            <a:fld id="{A2EE31A9-B8FA-47BB-B416-51271FB6B361}" type="slidenum">
              <a:rPr lang="en-GB" smtClean="0"/>
              <a:t>36</a:t>
            </a:fld>
            <a:endParaRPr lang="en-GB"/>
          </a:p>
        </p:txBody>
      </p:sp>
      <p:sp>
        <p:nvSpPr>
          <p:cNvPr id="5" name="Rounded Rectangle 6">
            <a:extLst>
              <a:ext uri="{FF2B5EF4-FFF2-40B4-BE49-F238E27FC236}">
                <a16:creationId xmlns:a16="http://schemas.microsoft.com/office/drawing/2014/main" id="{2EAA484B-497E-4DAE-B162-FFE7FA06DFE2}"/>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9644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The Great March of Return</a:t>
            </a:r>
          </a:p>
          <a:p>
            <a:r>
              <a:rPr lang="en-US" sz="2800" kern="1200" dirty="0">
                <a:solidFill>
                  <a:schemeClr val="tx1"/>
                </a:solidFill>
                <a:effectLst/>
              </a:rPr>
              <a:t>saw</a:t>
            </a:r>
            <a:r>
              <a:rPr lang="en-US" sz="2800" kern="1200" baseline="0" dirty="0">
                <a:solidFill>
                  <a:schemeClr val="tx1"/>
                </a:solidFill>
                <a:effectLst/>
              </a:rPr>
              <a:t> 6 weeks of largely nonviolent protest by Palestinians in Gaza, opposed to the blockade of Palestinian territory and calling for refugees right to return. 150 Palestinians were killed by Israeli forces.</a:t>
            </a:r>
          </a:p>
          <a:p>
            <a:r>
              <a:rPr lang="en-US" sz="1200" kern="1200" baseline="0" dirty="0">
                <a:solidFill>
                  <a:schemeClr val="bg1">
                    <a:lumMod val="65000"/>
                  </a:schemeClr>
                </a:solidFill>
                <a:effectLst/>
              </a:rPr>
              <a:t>Image from Active Stills</a:t>
            </a:r>
            <a:endParaRPr lang="en-GB"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37</a:t>
            </a:fld>
            <a:endParaRPr lang="en-GB" dirty="0"/>
          </a:p>
        </p:txBody>
      </p:sp>
      <p:sp>
        <p:nvSpPr>
          <p:cNvPr id="5" name="Rounded Rectangle 6">
            <a:extLst>
              <a:ext uri="{FF2B5EF4-FFF2-40B4-BE49-F238E27FC236}">
                <a16:creationId xmlns:a16="http://schemas.microsoft.com/office/drawing/2014/main" id="{4C2255F1-5293-4D6D-8004-A74081FFD9F5}"/>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4545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4453035"/>
            <a:ext cx="5486400" cy="3885034"/>
          </a:xfrm>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dirty="0">
                <a:effectLst/>
                <a:latin typeface="Arial" panose="020B0604020202020204" pitchFamily="34" charset="0"/>
                <a:ea typeface="Times New Roman" panose="02020603050405020304" pitchFamily="18" charset="0"/>
                <a:cs typeface="Times New Roman" panose="02020603050405020304" pitchFamily="18" charset="0"/>
              </a:rPr>
              <a:t>Romans</a:t>
            </a:r>
            <a:r>
              <a:rPr lang="en-GB" sz="4800" dirty="0">
                <a:effectLst/>
                <a:latin typeface="Arial" panose="020B0604020202020204" pitchFamily="34" charset="0"/>
                <a:ea typeface="Times New Roman" panose="02020603050405020304" pitchFamily="18" charset="0"/>
                <a:cs typeface="Times New Roman" panose="02020603050405020304" pitchFamily="18" charset="0"/>
              </a:rPr>
              <a:t> take control of the independent Kingdom of Judea.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effectLst/>
                <a:latin typeface="Arial" panose="020B0604020202020204" pitchFamily="34" charset="0"/>
                <a:cs typeface="Times New Roman" panose="02020603050405020304" pitchFamily="18" charset="0"/>
              </a:rPr>
              <a:t>The</a:t>
            </a:r>
            <a:r>
              <a:rPr lang="en-US" sz="2800" baseline="0" dirty="0">
                <a:effectLst/>
                <a:latin typeface="Arial" panose="020B0604020202020204" pitchFamily="34" charset="0"/>
                <a:cs typeface="Times New Roman" panose="02020603050405020304" pitchFamily="18" charset="0"/>
              </a:rPr>
              <a:t> Romans destroy the Jewish Temple in Jerusalem.</a:t>
            </a:r>
            <a:endParaRPr lang="en-GB" sz="66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85000"/>
                  </a:schemeClr>
                </a:solidFill>
                <a:effectLst/>
              </a:rPr>
              <a:t>Photo: </a:t>
            </a:r>
            <a:r>
              <a:rPr lang="en-GB" sz="1200" kern="1200" dirty="0" err="1">
                <a:solidFill>
                  <a:schemeClr val="bg1">
                    <a:lumMod val="85000"/>
                  </a:schemeClr>
                </a:solidFill>
                <a:effectLst/>
              </a:rPr>
              <a:t>ChrisO</a:t>
            </a:r>
            <a:r>
              <a:rPr lang="en-GB" sz="1200" kern="1200" dirty="0">
                <a:solidFill>
                  <a:schemeClr val="bg1">
                    <a:lumMod val="85000"/>
                  </a:schemeClr>
                </a:solidFill>
                <a:effectLst/>
              </a:rPr>
              <a:t> [Public domain],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lumMod val="85000"/>
                  </a:schemeClr>
                </a:solidFill>
              </a:rPr>
              <a:t>Video</a:t>
            </a:r>
            <a:r>
              <a:rPr lang="en-US" sz="1200" dirty="0">
                <a:solidFill>
                  <a:schemeClr val="bg1">
                    <a:lumMod val="85000"/>
                  </a:schemeClr>
                </a:solidFill>
              </a:rPr>
              <a:t>: </a:t>
            </a:r>
            <a:r>
              <a:rPr lang="en-GB" sz="1200" b="0" i="0" kern="1200" dirty="0">
                <a:solidFill>
                  <a:schemeClr val="bg1">
                    <a:lumMod val="85000"/>
                  </a:schemeClr>
                </a:solidFill>
                <a:effectLst/>
              </a:rPr>
              <a:t>The Ancient Romans and Jews (The Jewish War and Revolt)</a:t>
            </a:r>
          </a:p>
          <a:p>
            <a:r>
              <a:rPr lang="en-US" sz="1200" dirty="0">
                <a:solidFill>
                  <a:schemeClr val="bg1">
                    <a:lumMod val="85000"/>
                  </a:schemeClr>
                </a:solidFill>
              </a:rPr>
              <a:t> https://www.youtube.com/watch?v=oVnzUzahqoY</a:t>
            </a:r>
            <a:endParaRPr lang="en-GB" sz="1200" dirty="0">
              <a:solidFill>
                <a:schemeClr val="bg1">
                  <a:lumMod val="8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4</a:t>
            </a:fld>
            <a:endParaRPr lang="en-GB" dirty="0"/>
          </a:p>
        </p:txBody>
      </p:sp>
      <p:sp>
        <p:nvSpPr>
          <p:cNvPr id="5" name="Rounded Rectangle 6">
            <a:extLst>
              <a:ext uri="{FF2B5EF4-FFF2-40B4-BE49-F238E27FC236}">
                <a16:creationId xmlns:a16="http://schemas.microsoft.com/office/drawing/2014/main" id="{7B8716C3-B408-4C9F-850F-E5370271A5CD}"/>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654521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r>
              <a:rPr lang="en-GB" sz="4000" b="1" kern="1200" dirty="0">
                <a:solidFill>
                  <a:schemeClr val="tx1"/>
                </a:solidFill>
                <a:effectLst/>
                <a:latin typeface="+mn-lt"/>
                <a:ea typeface="+mn-ea"/>
                <a:cs typeface="+mn-cs"/>
              </a:rPr>
              <a:t>Jewish diaspora</a:t>
            </a:r>
            <a:r>
              <a:rPr lang="en-GB" sz="4000" b="0" kern="1200" baseline="0" dirty="0">
                <a:solidFill>
                  <a:schemeClr val="tx1"/>
                </a:solidFill>
                <a:effectLst/>
                <a:latin typeface="+mn-lt"/>
                <a:ea typeface="+mn-ea"/>
                <a:cs typeface="+mn-cs"/>
              </a:rPr>
              <a:t> under Roman Emperor Hadrian </a:t>
            </a:r>
            <a:r>
              <a:rPr lang="en-GB" sz="4000" b="0" baseline="0" dirty="0">
                <a:latin typeface="+mn-lt"/>
                <a:cs typeface="+mn-cs"/>
              </a:rPr>
              <a:t>c</a:t>
            </a:r>
            <a:r>
              <a:rPr lang="en-GB" sz="4000" kern="1200" dirty="0">
                <a:solidFill>
                  <a:schemeClr val="tx1"/>
                </a:solidFill>
                <a:effectLst/>
                <a:latin typeface="+mn-lt"/>
                <a:ea typeface="+mn-ea"/>
                <a:cs typeface="+mn-cs"/>
              </a:rPr>
              <a:t>aused Jews to spread out across the world as refugees and migrants</a:t>
            </a:r>
          </a:p>
          <a:p>
            <a:pPr marL="171450" indent="-171450">
              <a:buFont typeface="Arial" panose="020B0604020202020204" pitchFamily="34" charset="0"/>
              <a:buChar char="•"/>
            </a:pPr>
            <a:r>
              <a:rPr lang="en-US" sz="1100" baseline="0" dirty="0">
                <a:solidFill>
                  <a:schemeClr val="bg1">
                    <a:lumMod val="65000"/>
                  </a:schemeClr>
                </a:solidFill>
              </a:rPr>
              <a:t>Photos: Jews enslaved by Romans and taken away by depicted on column of Titus | derivative work: </a:t>
            </a:r>
            <a:r>
              <a:rPr lang="en-US" sz="1100" baseline="0" dirty="0" err="1">
                <a:solidFill>
                  <a:schemeClr val="bg1">
                    <a:lumMod val="65000"/>
                  </a:schemeClr>
                </a:solidFill>
              </a:rPr>
              <a:t>Steerpike</a:t>
            </a:r>
            <a:r>
              <a:rPr lang="en-US" sz="1100" baseline="0" dirty="0">
                <a:solidFill>
                  <a:schemeClr val="bg1">
                    <a:lumMod val="65000"/>
                  </a:schemeClr>
                </a:solidFill>
              </a:rPr>
              <a:t> (talk)Arc_de_Triumph_copy.jpg: user: </a:t>
            </a:r>
            <a:r>
              <a:rPr lang="he-IL" sz="1100" baseline="0" dirty="0">
                <a:solidFill>
                  <a:schemeClr val="bg1">
                    <a:lumMod val="65000"/>
                  </a:schemeClr>
                </a:solidFill>
              </a:rPr>
              <a:t>בית השלום [</a:t>
            </a:r>
            <a:r>
              <a:rPr lang="en-US" sz="1100" baseline="0" dirty="0">
                <a:solidFill>
                  <a:schemeClr val="bg1">
                    <a:lumMod val="65000"/>
                  </a:schemeClr>
                </a:solidFill>
              </a:rPr>
              <a:t>CC BY 3.0 (https://creativecommons.org/licenses/by/3.0)], via Wikimedia Commons</a:t>
            </a:r>
          </a:p>
          <a:p>
            <a:pPr marL="171450" indent="-171450">
              <a:buFont typeface="Arial" panose="020B0604020202020204" pitchFamily="34" charset="0"/>
              <a:buChar char="•"/>
            </a:pPr>
            <a:r>
              <a:rPr lang="en-US" sz="1100" baseline="0" dirty="0">
                <a:solidFill>
                  <a:schemeClr val="bg1">
                    <a:lumMod val="65000"/>
                  </a:schemeClr>
                </a:solidFill>
              </a:rPr>
              <a:t>Photo: French Jews expelled in 1182 | </a:t>
            </a:r>
            <a:r>
              <a:rPr lang="en-GB" sz="1100" baseline="0" dirty="0">
                <a:solidFill>
                  <a:schemeClr val="bg1">
                    <a:lumMod val="65000"/>
                  </a:schemeClr>
                </a:solidFill>
              </a:rPr>
              <a:t> [Public domain or Public domain], via Wikimedia Commons</a:t>
            </a:r>
            <a:endParaRPr lang="en-US" sz="1100" baseline="0" dirty="0">
              <a:solidFill>
                <a:schemeClr val="bg1">
                  <a:lumMod val="65000"/>
                </a:schemeClr>
              </a:solidFill>
            </a:endParaRPr>
          </a:p>
          <a:p>
            <a:pPr marL="171450" indent="-171450">
              <a:buFont typeface="Arial" panose="020B0604020202020204" pitchFamily="34" charset="0"/>
              <a:buChar char="•"/>
            </a:pPr>
            <a:r>
              <a:rPr lang="en-US" sz="1100" baseline="0" dirty="0">
                <a:solidFill>
                  <a:schemeClr val="bg1">
                    <a:lumMod val="65000"/>
                  </a:schemeClr>
                </a:solidFill>
              </a:rPr>
              <a:t>Photo: European Jews arriving in New York in 1887 |  </a:t>
            </a:r>
            <a:r>
              <a:rPr lang="en-GB" sz="1100" baseline="0" dirty="0">
                <a:solidFill>
                  <a:schemeClr val="bg1">
                    <a:lumMod val="65000"/>
                  </a:schemeClr>
                </a:solidFill>
              </a:rPr>
              <a:t>Frank Leslie's illustrated newspaper, pp. 324-325. [Public domain], via Wikimedia Commons</a:t>
            </a:r>
          </a:p>
          <a:p>
            <a:pPr marL="171450" indent="-171450">
              <a:buFont typeface="Arial" panose="020B0604020202020204" pitchFamily="34" charset="0"/>
              <a:buChar char="•"/>
            </a:pPr>
            <a:r>
              <a:rPr lang="en-GB" sz="1100" baseline="0" dirty="0" err="1">
                <a:solidFill>
                  <a:schemeClr val="bg1">
                    <a:lumMod val="65000"/>
                  </a:schemeClr>
                </a:solidFill>
              </a:rPr>
              <a:t>Photo:The</a:t>
            </a:r>
            <a:r>
              <a:rPr lang="en-GB" sz="1100" baseline="0" dirty="0">
                <a:solidFill>
                  <a:schemeClr val="bg1">
                    <a:lumMod val="65000"/>
                  </a:schemeClr>
                </a:solidFill>
              </a:rPr>
              <a:t> Torah also tells of the Jews exiled in Egypt and Babylon</a:t>
            </a:r>
            <a:endParaRPr lang="en-GB" sz="11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5</a:t>
            </a:fld>
            <a:endParaRPr lang="en-GB"/>
          </a:p>
        </p:txBody>
      </p:sp>
      <p:sp>
        <p:nvSpPr>
          <p:cNvPr id="5" name="Rounded Rectangle 6">
            <a:extLst>
              <a:ext uri="{FF2B5EF4-FFF2-40B4-BE49-F238E27FC236}">
                <a16:creationId xmlns:a16="http://schemas.microsoft.com/office/drawing/2014/main" id="{ACB15485-9859-4EDE-9D96-7C2BA866B88E}"/>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3806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First Crusaders, </a:t>
            </a:r>
            <a:r>
              <a:rPr lang="en-GB" kern="1200" dirty="0">
                <a:solidFill>
                  <a:schemeClr val="tx1"/>
                </a:solidFill>
                <a:effectLst/>
              </a:rPr>
              <a:t>Christian</a:t>
            </a:r>
            <a:r>
              <a:rPr lang="en-GB" kern="1200" baseline="0" dirty="0">
                <a:solidFill>
                  <a:schemeClr val="tx1"/>
                </a:solidFill>
                <a:effectLst/>
              </a:rPr>
              <a:t>s from Europe,</a:t>
            </a:r>
            <a:r>
              <a:rPr lang="en-GB" kern="1200" dirty="0">
                <a:solidFill>
                  <a:schemeClr val="tx1"/>
                </a:solidFill>
                <a:effectLst/>
              </a:rPr>
              <a:t> took Jerusalem and massacred the mostly Muslim inhabitants.</a:t>
            </a:r>
          </a:p>
          <a:p>
            <a:endParaRPr lang="en-GB" sz="1200" dirty="0">
              <a:solidFill>
                <a:schemeClr val="bg1">
                  <a:lumMod val="65000"/>
                </a:schemeClr>
              </a:solidFill>
            </a:endParaRPr>
          </a:p>
          <a:p>
            <a:r>
              <a:rPr lang="en-GB" sz="1200" kern="1200" dirty="0">
                <a:solidFill>
                  <a:schemeClr val="bg1">
                    <a:lumMod val="65000"/>
                  </a:schemeClr>
                </a:solidFill>
                <a:effectLst/>
              </a:rPr>
              <a:t>Photo: Émile </a:t>
            </a:r>
            <a:r>
              <a:rPr lang="en-GB" sz="1200" kern="1200" dirty="0" err="1">
                <a:solidFill>
                  <a:schemeClr val="bg1">
                    <a:lumMod val="65000"/>
                  </a:schemeClr>
                </a:solidFill>
                <a:effectLst/>
              </a:rPr>
              <a:t>Signol</a:t>
            </a:r>
            <a:r>
              <a:rPr lang="en-GB" sz="1200" kern="1200" dirty="0">
                <a:solidFill>
                  <a:schemeClr val="bg1">
                    <a:lumMod val="65000"/>
                  </a:schemeClr>
                </a:solidFill>
                <a:effectLst/>
              </a:rPr>
              <a:t> [Public domain] via Wikimedia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bg1">
                    <a:lumMod val="65000"/>
                  </a:schemeClr>
                </a:solidFill>
                <a:effectLst/>
              </a:rPr>
              <a:t>Video: </a:t>
            </a:r>
            <a:r>
              <a:rPr lang="en-GB" sz="1200" b="0" i="0" kern="1200" dirty="0">
                <a:solidFill>
                  <a:schemeClr val="bg1">
                    <a:lumMod val="65000"/>
                  </a:schemeClr>
                </a:solidFill>
                <a:effectLst/>
              </a:rPr>
              <a:t>Europe: The First Crusade - On to Jerusalem - Extra History - #6</a:t>
            </a:r>
          </a:p>
          <a:p>
            <a:r>
              <a:rPr lang="en-US" sz="1200" kern="1200" dirty="0">
                <a:solidFill>
                  <a:schemeClr val="bg1">
                    <a:lumMod val="65000"/>
                  </a:schemeClr>
                </a:solidFill>
                <a:effectLst/>
              </a:rPr>
              <a:t>https://youtu.be/oyYGLoo3bj0?t=449</a:t>
            </a:r>
            <a:endParaRPr lang="en-GB" sz="1200" kern="1200" dirty="0">
              <a:solidFill>
                <a:schemeClr val="bg1">
                  <a:lumMod val="65000"/>
                </a:schemeClr>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6</a:t>
            </a:fld>
            <a:endParaRPr lang="en-GB"/>
          </a:p>
        </p:txBody>
      </p:sp>
      <p:sp>
        <p:nvSpPr>
          <p:cNvPr id="5" name="Rounded Rectangle 6">
            <a:extLst>
              <a:ext uri="{FF2B5EF4-FFF2-40B4-BE49-F238E27FC236}">
                <a16:creationId xmlns:a16="http://schemas.microsoft.com/office/drawing/2014/main" id="{D585534E-138D-420F-B85F-1EB5CEEA6EDA}"/>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2784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Saladin leads</a:t>
            </a:r>
            <a:r>
              <a:rPr lang="en-GB" sz="3200" b="1" kern="1200" baseline="0" dirty="0">
                <a:solidFill>
                  <a:schemeClr val="tx1"/>
                </a:solidFill>
                <a:effectLst/>
              </a:rPr>
              <a:t> Muslims to defeat the Crusaders and capture Jerusalem.</a:t>
            </a:r>
          </a:p>
          <a:p>
            <a:r>
              <a:rPr lang="en-US" sz="2400" b="0" kern="1200" baseline="0" dirty="0">
                <a:solidFill>
                  <a:schemeClr val="tx1"/>
                </a:solidFill>
                <a:effectLst/>
              </a:rPr>
              <a:t>There were more Christian crusades but they never retook Jerusalem. Saladin allowed Christians to stay and invited Jews to return to the city.</a:t>
            </a:r>
          </a:p>
          <a:p>
            <a:r>
              <a:rPr lang="en-GB" sz="1100" kern="1200" dirty="0">
                <a:solidFill>
                  <a:schemeClr val="bg1">
                    <a:lumMod val="65000"/>
                  </a:schemeClr>
                </a:solidFill>
                <a:effectLst/>
              </a:rPr>
              <a:t>Photo: Statue of Saladin</a:t>
            </a:r>
            <a:r>
              <a:rPr lang="en-GB" sz="1100" kern="1200" baseline="0" dirty="0">
                <a:solidFill>
                  <a:schemeClr val="bg1">
                    <a:lumMod val="65000"/>
                  </a:schemeClr>
                </a:solidFill>
                <a:effectLst/>
              </a:rPr>
              <a:t> in Jerusalem. </a:t>
            </a:r>
            <a:r>
              <a:rPr lang="en-GB" sz="1100" kern="1200" dirty="0" err="1">
                <a:solidFill>
                  <a:schemeClr val="bg1">
                    <a:lumMod val="65000"/>
                  </a:schemeClr>
                </a:solidFill>
                <a:effectLst/>
              </a:rPr>
              <a:t>User:Djampa</a:t>
            </a:r>
            <a:r>
              <a:rPr lang="en-GB" sz="1100" kern="1200" dirty="0">
                <a:solidFill>
                  <a:schemeClr val="bg1">
                    <a:lumMod val="65000"/>
                  </a:schemeClr>
                </a:solidFill>
                <a:effectLst/>
              </a:rPr>
              <a:t> CC BY-SA 4.0 (https://creativecommons.org/licenses/by-sa/4.0)],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0" kern="1200" dirty="0">
                <a:solidFill>
                  <a:schemeClr val="bg1">
                    <a:lumMod val="65000"/>
                  </a:schemeClr>
                </a:solidFill>
                <a:effectLst/>
              </a:rPr>
              <a:t>Video:</a:t>
            </a:r>
            <a:r>
              <a:rPr lang="en-GB" sz="1100" b="0" i="0" kern="1200" baseline="0" dirty="0">
                <a:solidFill>
                  <a:schemeClr val="bg1">
                    <a:lumMod val="65000"/>
                  </a:schemeClr>
                </a:solidFill>
                <a:effectLst/>
              </a:rPr>
              <a:t> “</a:t>
            </a:r>
            <a:r>
              <a:rPr lang="en-GB" sz="1100" b="0" i="0" kern="1200" dirty="0">
                <a:solidFill>
                  <a:schemeClr val="bg1">
                    <a:lumMod val="65000"/>
                  </a:schemeClr>
                </a:solidFill>
                <a:effectLst/>
              </a:rPr>
              <a:t>best scene of the kingdom of heaven”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bg1">
                    <a:lumMod val="65000"/>
                  </a:schemeClr>
                </a:solidFill>
                <a:effectLst/>
              </a:rPr>
              <a:t>This</a:t>
            </a:r>
            <a:r>
              <a:rPr lang="en-US" sz="1100" b="0" i="0" kern="1200" baseline="0" dirty="0">
                <a:solidFill>
                  <a:schemeClr val="bg1">
                    <a:lumMod val="65000"/>
                  </a:schemeClr>
                </a:solidFill>
                <a:effectLst/>
              </a:rPr>
              <a:t> is a fictionalization, but Saladin did spare the people of Jerusalem when the city surrendered, and Christian and Jews were able to live and worship there.</a:t>
            </a:r>
            <a:endParaRPr lang="en-GB" sz="1100" b="0" i="0" kern="1200" dirty="0">
              <a:solidFill>
                <a:schemeClr val="bg1">
                  <a:lumMod val="65000"/>
                </a:schemeClr>
              </a:solidFill>
              <a:effectLst/>
            </a:endParaRPr>
          </a:p>
          <a:p>
            <a:r>
              <a:rPr lang="en-GB" sz="1100" kern="1200" dirty="0">
                <a:solidFill>
                  <a:schemeClr val="bg1">
                    <a:lumMod val="65000"/>
                  </a:schemeClr>
                </a:solidFill>
                <a:effectLst/>
              </a:rPr>
              <a:t>https://www.youtube.com/watch?v=ThBOw3ja6hU</a:t>
            </a:r>
          </a:p>
        </p:txBody>
      </p:sp>
      <p:sp>
        <p:nvSpPr>
          <p:cNvPr id="4" name="Slide Number Placeholder 3"/>
          <p:cNvSpPr>
            <a:spLocks noGrp="1"/>
          </p:cNvSpPr>
          <p:nvPr>
            <p:ph type="sldNum" sz="quarter" idx="10"/>
          </p:nvPr>
        </p:nvSpPr>
        <p:spPr/>
        <p:txBody>
          <a:bodyPr/>
          <a:lstStyle/>
          <a:p>
            <a:fld id="{A2EE31A9-B8FA-47BB-B416-51271FB6B361}" type="slidenum">
              <a:rPr lang="en-GB" smtClean="0"/>
              <a:t>7</a:t>
            </a:fld>
            <a:endParaRPr lang="en-GB"/>
          </a:p>
        </p:txBody>
      </p:sp>
      <p:sp>
        <p:nvSpPr>
          <p:cNvPr id="5" name="Rounded Rectangle 6">
            <a:extLst>
              <a:ext uri="{FF2B5EF4-FFF2-40B4-BE49-F238E27FC236}">
                <a16:creationId xmlns:a16="http://schemas.microsoft.com/office/drawing/2014/main" id="{B8BE66D7-8755-4635-8D41-A14DE12F83E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334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kern="1200" dirty="0">
                <a:solidFill>
                  <a:schemeClr val="tx1"/>
                </a:solidFill>
                <a:effectLst/>
              </a:rPr>
              <a:t>The </a:t>
            </a:r>
            <a:r>
              <a:rPr lang="en-GB" sz="4000" b="1" kern="1200" dirty="0">
                <a:solidFill>
                  <a:schemeClr val="tx1"/>
                </a:solidFill>
                <a:effectLst/>
              </a:rPr>
              <a:t>Ottoman Empire, </a:t>
            </a:r>
            <a:r>
              <a:rPr lang="en-GB" sz="4000" dirty="0"/>
              <a:t>based in what is now Turkey, </a:t>
            </a:r>
            <a:r>
              <a:rPr lang="en-GB" sz="4000" kern="1200" dirty="0">
                <a:solidFill>
                  <a:schemeClr val="tx1"/>
                </a:solidFill>
                <a:effectLst/>
              </a:rPr>
              <a:t>ruled Palestine as one of many provinces</a:t>
            </a:r>
          </a:p>
          <a:p>
            <a:endParaRPr lang="en-GB" sz="1200" kern="1200" dirty="0">
              <a:solidFill>
                <a:schemeClr val="tx1"/>
              </a:solidFill>
              <a:effectLst/>
            </a:endParaRPr>
          </a:p>
          <a:p>
            <a:r>
              <a:rPr lang="en-GB" sz="1200" kern="1200" dirty="0">
                <a:solidFill>
                  <a:schemeClr val="bg1">
                    <a:lumMod val="65000"/>
                  </a:schemeClr>
                </a:solidFill>
                <a:effectLst/>
              </a:rPr>
              <a:t>Photo: </a:t>
            </a:r>
            <a:r>
              <a:rPr lang="en-GB" sz="1200" kern="1200" dirty="0" err="1">
                <a:solidFill>
                  <a:schemeClr val="bg1">
                    <a:lumMod val="65000"/>
                  </a:schemeClr>
                </a:solidFill>
                <a:effectLst/>
              </a:rPr>
              <a:t>Zapotocny</a:t>
            </a:r>
            <a:r>
              <a:rPr lang="en-GB" sz="1200" kern="1200" dirty="0">
                <a:solidFill>
                  <a:schemeClr val="bg1">
                    <a:lumMod val="65000"/>
                  </a:schemeClr>
                </a:solidFill>
                <a:effectLst/>
              </a:rPr>
              <a:t> [CC BY-SA 4.0 (https://creativecommons.org/licenses/by-sa/4.0)], from Wikimedia Commons</a:t>
            </a:r>
          </a:p>
          <a:p>
            <a:endParaRPr lang="en-GB" sz="4000" kern="1200" dirty="0">
              <a:solidFill>
                <a:schemeClr val="tx1"/>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8</a:t>
            </a:fld>
            <a:endParaRPr lang="en-GB"/>
          </a:p>
        </p:txBody>
      </p:sp>
      <p:sp>
        <p:nvSpPr>
          <p:cNvPr id="5" name="Rounded Rectangle 6">
            <a:extLst>
              <a:ext uri="{FF2B5EF4-FFF2-40B4-BE49-F238E27FC236}">
                <a16:creationId xmlns:a16="http://schemas.microsoft.com/office/drawing/2014/main" id="{E88FAC50-64E8-401F-A05F-149C6B7C0AF0}"/>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1135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b="1" kern="1200" dirty="0">
                <a:solidFill>
                  <a:schemeClr val="tx1"/>
                </a:solidFill>
                <a:effectLst/>
              </a:rPr>
              <a:t>“Balfour Declaration”:</a:t>
            </a:r>
            <a:endParaRPr lang="en-GB" sz="3200" b="1" kern="1200" dirty="0">
              <a:solidFill>
                <a:schemeClr val="tx1"/>
              </a:solidFill>
              <a:effectLst/>
            </a:endParaRPr>
          </a:p>
          <a:p>
            <a:r>
              <a:rPr lang="en-GB" sz="3200" kern="1200" dirty="0">
                <a:solidFill>
                  <a:schemeClr val="tx1"/>
                </a:solidFill>
                <a:effectLst/>
              </a:rPr>
              <a:t>Britain’s Lord Balfour promised a Jewish homeland in Palestine. Meanwhile Arabs in fought alongside the British to free themselves from Ottoman rule.</a:t>
            </a:r>
          </a:p>
        </p:txBody>
      </p:sp>
      <p:sp>
        <p:nvSpPr>
          <p:cNvPr id="4" name="Slide Number Placeholder 3"/>
          <p:cNvSpPr>
            <a:spLocks noGrp="1"/>
          </p:cNvSpPr>
          <p:nvPr>
            <p:ph type="sldNum" sz="quarter" idx="10"/>
          </p:nvPr>
        </p:nvSpPr>
        <p:spPr/>
        <p:txBody>
          <a:bodyPr/>
          <a:lstStyle/>
          <a:p>
            <a:fld id="{A2EE31A9-B8FA-47BB-B416-51271FB6B361}" type="slidenum">
              <a:rPr lang="en-GB" smtClean="0"/>
              <a:t>9</a:t>
            </a:fld>
            <a:endParaRPr lang="en-GB"/>
          </a:p>
        </p:txBody>
      </p:sp>
      <p:sp>
        <p:nvSpPr>
          <p:cNvPr id="5" name="Rounded Rectangle 6">
            <a:extLst>
              <a:ext uri="{FF2B5EF4-FFF2-40B4-BE49-F238E27FC236}">
                <a16:creationId xmlns:a16="http://schemas.microsoft.com/office/drawing/2014/main" id="{C6169001-3068-4E02-888B-9084AE57B331}"/>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786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415747681"/>
      </p:ext>
    </p:extLst>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389013412"/>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623026139"/>
      </p:ext>
    </p:extLst>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266003130"/>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69582211"/>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593103339"/>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5FB45AD-F6CB-4694-A440-E428DD830F07}" type="datetimeFigureOut">
              <a:rPr lang="en-GB" smtClean="0"/>
              <a:t>11/07/2020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182712461"/>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5FB45AD-F6CB-4694-A440-E428DD830F07}" type="datetimeFigureOut">
              <a:rPr lang="en-GB" smtClean="0"/>
              <a:t>11/07/2020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27422527"/>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B45AD-F6CB-4694-A440-E428DD830F07}" type="datetimeFigureOut">
              <a:rPr lang="en-GB" smtClean="0"/>
              <a:t>11/07/2020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17737262"/>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4171074562"/>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01481149"/>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B45AD-F6CB-4694-A440-E428DD830F07}" type="datetimeFigureOut">
              <a:rPr lang="en-GB" smtClean="0"/>
              <a:t>11/07/2020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4F6F3-01ED-4D68-89B8-A3B817D8B04E}" type="slidenum">
              <a:rPr lang="en-GB" smtClean="0"/>
              <a:t>‹#›</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9876" y="100744"/>
            <a:ext cx="2429325" cy="178800"/>
          </a:xfrm>
          <a:prstGeom prst="rect">
            <a:avLst/>
          </a:prstGeom>
        </p:spPr>
      </p:pic>
    </p:spTree>
    <p:extLst>
      <p:ext uri="{BB962C8B-B14F-4D97-AF65-F5344CB8AC3E}">
        <p14:creationId xmlns:p14="http://schemas.microsoft.com/office/powerpoint/2010/main" val="23705885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xml"/><Relationship Id="rId7" Type="http://schemas.openxmlformats.org/officeDocument/2006/relationships/package" Target="../embeddings/Microsoft_Word_Document.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facinghistory.org/resource-library/video/step-step-phases-holocaus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www.youtube.com/watch?v=eTMRMX7Pw5U" TargetMode="External"/><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s://en.wikipedia.org/wiki/Port_Said" TargetMode="External"/><Relationship Id="rId4" Type="http://schemas.openxmlformats.org/officeDocument/2006/relationships/hyperlink" Target="https://archive.org/details/gov.archives.arc.646996.r2"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slide" Target="slide5.xml"/><Relationship Id="rId21" Type="http://schemas.openxmlformats.org/officeDocument/2006/relationships/image" Target="../media/image23.png"/><Relationship Id="rId34" Type="http://schemas.openxmlformats.org/officeDocument/2006/relationships/image" Target="../media/image36.png"/><Relationship Id="rId42" Type="http://schemas.openxmlformats.org/officeDocument/2006/relationships/slide" Target="slide8.xml"/><Relationship Id="rId47" Type="http://schemas.openxmlformats.org/officeDocument/2006/relationships/slide" Target="slide13.xml"/><Relationship Id="rId50" Type="http://schemas.openxmlformats.org/officeDocument/2006/relationships/slide" Target="slide16.xml"/><Relationship Id="rId55" Type="http://schemas.openxmlformats.org/officeDocument/2006/relationships/slide" Target="slide21.xml"/><Relationship Id="rId63" Type="http://schemas.openxmlformats.org/officeDocument/2006/relationships/slide" Target="slide29.xml"/><Relationship Id="rId68" Type="http://schemas.openxmlformats.org/officeDocument/2006/relationships/slide" Target="slide34.xml"/><Relationship Id="rId7" Type="http://schemas.openxmlformats.org/officeDocument/2006/relationships/image" Target="../media/image9.png"/><Relationship Id="rId71" Type="http://schemas.openxmlformats.org/officeDocument/2006/relationships/slide" Target="slide37.xml"/><Relationship Id="rId2" Type="http://schemas.openxmlformats.org/officeDocument/2006/relationships/notesSlide" Target="../notesSlides/notesSlide2.xml"/><Relationship Id="rId16" Type="http://schemas.openxmlformats.org/officeDocument/2006/relationships/image" Target="../media/image18.png"/><Relationship Id="rId29"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32" Type="http://schemas.openxmlformats.org/officeDocument/2006/relationships/image" Target="../media/image34.png"/><Relationship Id="rId37" Type="http://schemas.openxmlformats.org/officeDocument/2006/relationships/image" Target="../media/image39.png"/><Relationship Id="rId40" Type="http://schemas.openxmlformats.org/officeDocument/2006/relationships/slide" Target="slide6.xml"/><Relationship Id="rId45" Type="http://schemas.openxmlformats.org/officeDocument/2006/relationships/slide" Target="slide11.xml"/><Relationship Id="rId53" Type="http://schemas.openxmlformats.org/officeDocument/2006/relationships/slide" Target="slide19.xml"/><Relationship Id="rId58" Type="http://schemas.openxmlformats.org/officeDocument/2006/relationships/slide" Target="slide24.xml"/><Relationship Id="rId66" Type="http://schemas.openxmlformats.org/officeDocument/2006/relationships/slide" Target="slide32.xml"/><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slide" Target="slide15.xml"/><Relationship Id="rId57" Type="http://schemas.openxmlformats.org/officeDocument/2006/relationships/slide" Target="slide23.xml"/><Relationship Id="rId61" Type="http://schemas.openxmlformats.org/officeDocument/2006/relationships/slide" Target="slide27.xml"/><Relationship Id="rId10" Type="http://schemas.openxmlformats.org/officeDocument/2006/relationships/image" Target="../media/image12.png"/><Relationship Id="rId19" Type="http://schemas.openxmlformats.org/officeDocument/2006/relationships/image" Target="../media/image21.png"/><Relationship Id="rId31" Type="http://schemas.openxmlformats.org/officeDocument/2006/relationships/image" Target="../media/image33.png"/><Relationship Id="rId44" Type="http://schemas.openxmlformats.org/officeDocument/2006/relationships/slide" Target="slide10.xml"/><Relationship Id="rId52" Type="http://schemas.openxmlformats.org/officeDocument/2006/relationships/slide" Target="slide18.xml"/><Relationship Id="rId60" Type="http://schemas.openxmlformats.org/officeDocument/2006/relationships/slide" Target="slide26.xml"/><Relationship Id="rId65" Type="http://schemas.openxmlformats.org/officeDocument/2006/relationships/slide" Target="slide31.xm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png"/><Relationship Id="rId43" Type="http://schemas.openxmlformats.org/officeDocument/2006/relationships/slide" Target="slide9.xml"/><Relationship Id="rId48" Type="http://schemas.openxmlformats.org/officeDocument/2006/relationships/slide" Target="slide14.xml"/><Relationship Id="rId56" Type="http://schemas.openxmlformats.org/officeDocument/2006/relationships/slide" Target="slide22.xml"/><Relationship Id="rId64" Type="http://schemas.openxmlformats.org/officeDocument/2006/relationships/slide" Target="slide30.xml"/><Relationship Id="rId69" Type="http://schemas.openxmlformats.org/officeDocument/2006/relationships/slide" Target="slide35.xml"/><Relationship Id="rId8" Type="http://schemas.openxmlformats.org/officeDocument/2006/relationships/image" Target="../media/image10.png"/><Relationship Id="rId51" Type="http://schemas.openxmlformats.org/officeDocument/2006/relationships/slide" Target="slide17.xml"/><Relationship Id="rId3" Type="http://schemas.openxmlformats.org/officeDocument/2006/relationships/image" Target="../media/image5.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5.png"/><Relationship Id="rId38" Type="http://schemas.openxmlformats.org/officeDocument/2006/relationships/slide" Target="slide4.xml"/><Relationship Id="rId46" Type="http://schemas.openxmlformats.org/officeDocument/2006/relationships/slide" Target="slide12.xml"/><Relationship Id="rId59" Type="http://schemas.openxmlformats.org/officeDocument/2006/relationships/slide" Target="slide25.xml"/><Relationship Id="rId67" Type="http://schemas.openxmlformats.org/officeDocument/2006/relationships/slide" Target="slide33.xml"/><Relationship Id="rId20" Type="http://schemas.openxmlformats.org/officeDocument/2006/relationships/image" Target="../media/image22.png"/><Relationship Id="rId41" Type="http://schemas.openxmlformats.org/officeDocument/2006/relationships/slide" Target="slide7.xml"/><Relationship Id="rId54" Type="http://schemas.openxmlformats.org/officeDocument/2006/relationships/slide" Target="slide20.xml"/><Relationship Id="rId62" Type="http://schemas.openxmlformats.org/officeDocument/2006/relationships/slide" Target="slide28.xml"/><Relationship Id="rId70" Type="http://schemas.openxmlformats.org/officeDocument/2006/relationships/slide" Target="slide36.xml"/></Relationships>
</file>

<file path=ppt/slides/_rels/slide2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youtube.com/watch?v=cjd_JGGxRTo&amp;index=15&amp;list=PLt5yLy8nhB7IbM8wR2x1eBFXhDUwk3nxb&amp;t=0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youtube.com/watch?v=VNGoBQXiZ2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www.youtube.com/watch?v=uWo8U5J0Xe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youtu.be/So4GNOG5iH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youtu.be/SQrbPhrPJ7I" TargetMode="External"/><Relationship Id="rId4" Type="http://schemas.openxmlformats.org/officeDocument/2006/relationships/image" Target="../media/image69.jpeg"/></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youtu.be/JhMF30VLZCA?t=301" TargetMode="External"/><Relationship Id="rId4" Type="http://schemas.openxmlformats.org/officeDocument/2006/relationships/image" Target="../media/image72.jpeg"/></Relationships>
</file>

<file path=ppt/slides/_rels/slide2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youtube.com/watch?v=PecEVGStsNw"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www.youtube.com/watch?v=GB3z1yTco7o" TargetMode="External"/></Relationships>
</file>

<file path=ppt/slides/_rels/slide3.xml.rels><?xml version="1.0" encoding="UTF-8" standalone="yes"?>
<Relationships xmlns="http://schemas.openxmlformats.org/package/2006/relationships"><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slide" Target="slide5.xml"/><Relationship Id="rId21" Type="http://schemas.openxmlformats.org/officeDocument/2006/relationships/image" Target="../media/image23.png"/><Relationship Id="rId34" Type="http://schemas.openxmlformats.org/officeDocument/2006/relationships/image" Target="../media/image36.png"/><Relationship Id="rId42" Type="http://schemas.openxmlformats.org/officeDocument/2006/relationships/slide" Target="slide8.xml"/><Relationship Id="rId47" Type="http://schemas.openxmlformats.org/officeDocument/2006/relationships/slide" Target="slide13.xml"/><Relationship Id="rId50" Type="http://schemas.openxmlformats.org/officeDocument/2006/relationships/slide" Target="slide16.xml"/><Relationship Id="rId55" Type="http://schemas.openxmlformats.org/officeDocument/2006/relationships/slide" Target="slide21.xml"/><Relationship Id="rId63" Type="http://schemas.openxmlformats.org/officeDocument/2006/relationships/slide" Target="slide29.xml"/><Relationship Id="rId68" Type="http://schemas.openxmlformats.org/officeDocument/2006/relationships/slide" Target="slide34.xml"/><Relationship Id="rId7" Type="http://schemas.openxmlformats.org/officeDocument/2006/relationships/image" Target="../media/image9.png"/><Relationship Id="rId71" Type="http://schemas.openxmlformats.org/officeDocument/2006/relationships/slide" Target="slide37.xml"/><Relationship Id="rId2" Type="http://schemas.openxmlformats.org/officeDocument/2006/relationships/notesSlide" Target="../notesSlides/notesSlide3.xml"/><Relationship Id="rId16" Type="http://schemas.openxmlformats.org/officeDocument/2006/relationships/image" Target="../media/image18.png"/><Relationship Id="rId29"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32" Type="http://schemas.openxmlformats.org/officeDocument/2006/relationships/image" Target="../media/image34.png"/><Relationship Id="rId37" Type="http://schemas.openxmlformats.org/officeDocument/2006/relationships/image" Target="../media/image39.png"/><Relationship Id="rId40" Type="http://schemas.openxmlformats.org/officeDocument/2006/relationships/slide" Target="slide6.xml"/><Relationship Id="rId45" Type="http://schemas.openxmlformats.org/officeDocument/2006/relationships/slide" Target="slide11.xml"/><Relationship Id="rId53" Type="http://schemas.openxmlformats.org/officeDocument/2006/relationships/slide" Target="slide19.xml"/><Relationship Id="rId58" Type="http://schemas.openxmlformats.org/officeDocument/2006/relationships/slide" Target="slide24.xml"/><Relationship Id="rId66" Type="http://schemas.openxmlformats.org/officeDocument/2006/relationships/slide" Target="slide32.xml"/><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slide" Target="slide15.xml"/><Relationship Id="rId57" Type="http://schemas.openxmlformats.org/officeDocument/2006/relationships/slide" Target="slide23.xml"/><Relationship Id="rId61" Type="http://schemas.openxmlformats.org/officeDocument/2006/relationships/slide" Target="slide27.xml"/><Relationship Id="rId10" Type="http://schemas.openxmlformats.org/officeDocument/2006/relationships/image" Target="../media/image12.png"/><Relationship Id="rId19" Type="http://schemas.openxmlformats.org/officeDocument/2006/relationships/image" Target="../media/image21.png"/><Relationship Id="rId31" Type="http://schemas.openxmlformats.org/officeDocument/2006/relationships/image" Target="../media/image33.png"/><Relationship Id="rId44" Type="http://schemas.openxmlformats.org/officeDocument/2006/relationships/slide" Target="slide10.xml"/><Relationship Id="rId52" Type="http://schemas.openxmlformats.org/officeDocument/2006/relationships/slide" Target="slide18.xml"/><Relationship Id="rId60" Type="http://schemas.openxmlformats.org/officeDocument/2006/relationships/slide" Target="slide26.xml"/><Relationship Id="rId65" Type="http://schemas.openxmlformats.org/officeDocument/2006/relationships/slide" Target="slide31.xm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png"/><Relationship Id="rId43" Type="http://schemas.openxmlformats.org/officeDocument/2006/relationships/slide" Target="slide9.xml"/><Relationship Id="rId48" Type="http://schemas.openxmlformats.org/officeDocument/2006/relationships/slide" Target="slide14.xml"/><Relationship Id="rId56" Type="http://schemas.openxmlformats.org/officeDocument/2006/relationships/slide" Target="slide22.xml"/><Relationship Id="rId64" Type="http://schemas.openxmlformats.org/officeDocument/2006/relationships/slide" Target="slide30.xml"/><Relationship Id="rId69" Type="http://schemas.openxmlformats.org/officeDocument/2006/relationships/slide" Target="slide35.xml"/><Relationship Id="rId8" Type="http://schemas.openxmlformats.org/officeDocument/2006/relationships/image" Target="../media/image10.png"/><Relationship Id="rId51" Type="http://schemas.openxmlformats.org/officeDocument/2006/relationships/slide" Target="slide17.xml"/><Relationship Id="rId3" Type="http://schemas.openxmlformats.org/officeDocument/2006/relationships/image" Target="../media/image5.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5.png"/><Relationship Id="rId38" Type="http://schemas.openxmlformats.org/officeDocument/2006/relationships/slide" Target="slide4.xml"/><Relationship Id="rId46" Type="http://schemas.openxmlformats.org/officeDocument/2006/relationships/slide" Target="slide12.xml"/><Relationship Id="rId59" Type="http://schemas.openxmlformats.org/officeDocument/2006/relationships/slide" Target="slide25.xml"/><Relationship Id="rId67" Type="http://schemas.openxmlformats.org/officeDocument/2006/relationships/slide" Target="slide33.xml"/><Relationship Id="rId20" Type="http://schemas.openxmlformats.org/officeDocument/2006/relationships/image" Target="../media/image22.png"/><Relationship Id="rId41" Type="http://schemas.openxmlformats.org/officeDocument/2006/relationships/slide" Target="slide7.xml"/><Relationship Id="rId54" Type="http://schemas.openxmlformats.org/officeDocument/2006/relationships/slide" Target="slide20.xml"/><Relationship Id="rId62" Type="http://schemas.openxmlformats.org/officeDocument/2006/relationships/slide" Target="slide28.xml"/><Relationship Id="rId70" Type="http://schemas.openxmlformats.org/officeDocument/2006/relationships/slide" Target="slide36.xml"/></Relationships>
</file>

<file path=ppt/slides/_rels/slide30.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33.xml.rels><?xml version="1.0" encoding="UTF-8" standalone="yes"?>
<Relationships xmlns="http://schemas.openxmlformats.org/package/2006/relationships"><Relationship Id="rId8" Type="http://schemas.openxmlformats.org/officeDocument/2006/relationships/hyperlink" Target="https://commons.wikimedia.org/wiki/July_25" TargetMode="External"/><Relationship Id="rId3" Type="http://schemas.openxmlformats.org/officeDocument/2006/relationships/image" Target="../media/image81.jpeg"/><Relationship Id="rId7" Type="http://schemas.openxmlformats.org/officeDocument/2006/relationships/hyperlink" Target="https://commons.wikimedia.org/wiki/Mosque"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commons.wikimedia.org/wiki/Sidon" TargetMode="External"/><Relationship Id="rId5" Type="http://schemas.openxmlformats.org/officeDocument/2006/relationships/image" Target="../media/image83.png"/><Relationship Id="rId4" Type="http://schemas.openxmlformats.org/officeDocument/2006/relationships/image" Target="../media/image82.jpeg"/></Relationships>
</file>

<file path=ppt/slides/_rels/slide3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jpeg"/></Relationships>
</file>

<file path=ppt/slides/_rels/slide3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gif"/></Relationships>
</file>

<file path=ppt/slides/_rels/slide3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youtube.com/watch?v=oVnzUzahqoY" TargetMode="Externa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youtube.com/watch?v=KR9sWRzbdJw" TargetMode="External"/><Relationship Id="rId5" Type="http://schemas.openxmlformats.org/officeDocument/2006/relationships/image" Target="../media/image44.jpe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youtube.com/watch?v=ThBOw3ja6h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4914" y="766590"/>
            <a:ext cx="9144000" cy="2387600"/>
          </a:xfrm>
        </p:spPr>
        <p:txBody>
          <a:bodyPr>
            <a:normAutofit/>
          </a:bodyPr>
          <a:lstStyle/>
          <a:p>
            <a:pPr algn="l"/>
            <a:r>
              <a:rPr lang="en-US" sz="8000" dirty="0">
                <a:solidFill>
                  <a:schemeClr val="accent2"/>
                </a:solidFill>
                <a:latin typeface="Arial" panose="020B0604020202020204" pitchFamily="34" charset="0"/>
                <a:cs typeface="Arial" panose="020B0604020202020204" pitchFamily="34" charset="0"/>
              </a:rPr>
              <a:t>Timeline: Palestine and Israel</a:t>
            </a:r>
            <a:endParaRPr lang="en-GB" sz="8000" dirty="0">
              <a:solidFill>
                <a:schemeClr val="accent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4" cstate="email">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7837715" y="2560319"/>
            <a:ext cx="4332514" cy="4297681"/>
          </a:xfrm>
          <a:prstGeom prst="rect">
            <a:avLst/>
          </a:prstGeom>
          <a:solidFill>
            <a:schemeClr val="accent2"/>
          </a:solidFill>
        </p:spPr>
      </p:pic>
      <p:sp>
        <p:nvSpPr>
          <p:cNvPr id="3" name="Subtitle 2"/>
          <p:cNvSpPr>
            <a:spLocks noGrp="1"/>
          </p:cNvSpPr>
          <p:nvPr>
            <p:ph type="subTitle" idx="1"/>
          </p:nvPr>
        </p:nvSpPr>
        <p:spPr>
          <a:xfrm>
            <a:off x="674914" y="3342908"/>
            <a:ext cx="8164286" cy="3159492"/>
          </a:xfrm>
          <a:solidFill>
            <a:schemeClr val="accent2"/>
          </a:solidFill>
        </p:spPr>
        <p:txBody>
          <a:bodyPr>
            <a:normAutofit/>
          </a:bodyPr>
          <a:lstStyle/>
          <a:p>
            <a:pPr marL="265113" algn="l"/>
            <a:r>
              <a:rPr lang="en-US" b="1" dirty="0">
                <a:solidFill>
                  <a:schemeClr val="bg1"/>
                </a:solidFill>
                <a:latin typeface="Arial" panose="020B0604020202020204" pitchFamily="34" charset="0"/>
                <a:cs typeface="Arial" panose="020B0604020202020204" pitchFamily="34" charset="0"/>
              </a:rPr>
              <a:t>To print the timeline for sorting activities, use this document:</a:t>
            </a:r>
          </a:p>
          <a:p>
            <a:pPr marL="265113" algn="l"/>
            <a:endParaRPr lang="en-US" dirty="0">
              <a:solidFill>
                <a:schemeClr val="bg1"/>
              </a:solidFill>
              <a:latin typeface="Arial" panose="020B0604020202020204" pitchFamily="34" charset="0"/>
              <a:cs typeface="Arial" panose="020B0604020202020204" pitchFamily="34" charset="0"/>
            </a:endParaRPr>
          </a:p>
          <a:p>
            <a:pPr marL="265113" algn="l"/>
            <a:endParaRPr lang="en-US" b="1" dirty="0">
              <a:solidFill>
                <a:schemeClr val="bg1"/>
              </a:solidFill>
              <a:latin typeface="Arial" panose="020B0604020202020204" pitchFamily="34" charset="0"/>
              <a:cs typeface="Arial" panose="020B0604020202020204" pitchFamily="34" charset="0"/>
            </a:endParaRPr>
          </a:p>
          <a:p>
            <a:pPr marL="265113" algn="l"/>
            <a:endParaRPr lang="en-US" b="1" dirty="0">
              <a:solidFill>
                <a:schemeClr val="bg1"/>
              </a:solidFill>
              <a:latin typeface="Arial" panose="020B0604020202020204" pitchFamily="34" charset="0"/>
              <a:cs typeface="Arial" panose="020B0604020202020204" pitchFamily="34" charset="0"/>
            </a:endParaRPr>
          </a:p>
          <a:p>
            <a:pPr marL="265113" algn="l"/>
            <a:r>
              <a:rPr lang="en-US" b="1" dirty="0">
                <a:solidFill>
                  <a:schemeClr val="bg1"/>
                </a:solidFill>
                <a:latin typeface="Arial" panose="020B0604020202020204" pitchFamily="34" charset="0"/>
                <a:cs typeface="Arial" panose="020B0604020202020204" pitchFamily="34" charset="0"/>
              </a:rPr>
              <a:t>Browse the timeline via the next slide.</a:t>
            </a:r>
            <a:endParaRPr lang="en-US" dirty="0">
              <a:solidFill>
                <a:schemeClr val="bg1"/>
              </a:solidFill>
              <a:latin typeface="Arial" panose="020B0604020202020204" pitchFamily="34" charset="0"/>
              <a:cs typeface="Arial" panose="020B0604020202020204" pitchFamily="34" charset="0"/>
            </a:endParaRPr>
          </a:p>
        </p:txBody>
      </p:sp>
      <p:graphicFrame>
        <p:nvGraphicFramePr>
          <p:cNvPr id="6" name="Object 5">
            <a:extLst>
              <a:ext uri="{FF2B5EF4-FFF2-40B4-BE49-F238E27FC236}">
                <a16:creationId xmlns:a16="http://schemas.microsoft.com/office/drawing/2014/main" id="{185E6008-13F6-44D9-8B69-B6B9D8EB0F9E}"/>
              </a:ext>
            </a:extLst>
          </p:cNvPr>
          <p:cNvGraphicFramePr>
            <a:graphicFrameLocks noChangeAspect="1"/>
          </p:cNvGraphicFramePr>
          <p:nvPr>
            <p:extLst>
              <p:ext uri="{D42A27DB-BD31-4B8C-83A1-F6EECF244321}">
                <p14:modId xmlns:p14="http://schemas.microsoft.com/office/powerpoint/2010/main" val="364058096"/>
              </p:ext>
            </p:extLst>
          </p:nvPr>
        </p:nvGraphicFramePr>
        <p:xfrm>
          <a:off x="2042940" y="4442776"/>
          <a:ext cx="1197376" cy="1010286"/>
        </p:xfrm>
        <a:graphic>
          <a:graphicData uri="http://schemas.openxmlformats.org/presentationml/2006/ole">
            <mc:AlternateContent xmlns:mc="http://schemas.openxmlformats.org/markup-compatibility/2006">
              <mc:Choice xmlns:v="urn:schemas-microsoft-com:vml" Requires="v">
                <p:oleObj spid="_x0000_s1034" name="Acrobat Document" showAsIcon="1" r:id="rId5" imgW="914400" imgH="771480" progId="AcroExch.Document.DC">
                  <p:embed/>
                </p:oleObj>
              </mc:Choice>
              <mc:Fallback>
                <p:oleObj name="Acrobat Document" showAsIcon="1" r:id="rId5" imgW="914400" imgH="771480" progId="AcroExch.Document.DC">
                  <p:embed/>
                  <p:pic>
                    <p:nvPicPr>
                      <p:cNvPr id="0" name=""/>
                      <p:cNvPicPr/>
                      <p:nvPr/>
                    </p:nvPicPr>
                    <p:blipFill>
                      <a:blip r:embed="rId6"/>
                      <a:stretch>
                        <a:fillRect/>
                      </a:stretch>
                    </p:blipFill>
                    <p:spPr>
                      <a:xfrm>
                        <a:off x="2042940" y="4442776"/>
                        <a:ext cx="1197376" cy="1010286"/>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B14E1C0-E70F-43CF-AD9E-977D3C6B9F45}"/>
              </a:ext>
            </a:extLst>
          </p:cNvPr>
          <p:cNvGraphicFramePr>
            <a:graphicFrameLocks noChangeAspect="1"/>
          </p:cNvGraphicFramePr>
          <p:nvPr>
            <p:extLst>
              <p:ext uri="{D42A27DB-BD31-4B8C-83A1-F6EECF244321}">
                <p14:modId xmlns:p14="http://schemas.microsoft.com/office/powerpoint/2010/main" val="549950620"/>
              </p:ext>
            </p:extLst>
          </p:nvPr>
        </p:nvGraphicFramePr>
        <p:xfrm>
          <a:off x="4898624" y="4417511"/>
          <a:ext cx="1197376" cy="1010286"/>
        </p:xfrm>
        <a:graphic>
          <a:graphicData uri="http://schemas.openxmlformats.org/presentationml/2006/ole">
            <mc:AlternateContent xmlns:mc="http://schemas.openxmlformats.org/markup-compatibility/2006">
              <mc:Choice xmlns:v="urn:schemas-microsoft-com:vml" Requires="v">
                <p:oleObj spid="_x0000_s1035" name="Document" showAsIcon="1" r:id="rId7" imgW="914400" imgH="771480" progId="Word.Document.12">
                  <p:embed/>
                </p:oleObj>
              </mc:Choice>
              <mc:Fallback>
                <p:oleObj name="Document" showAsIcon="1" r:id="rId7" imgW="914400" imgH="771480" progId="Word.Document.12">
                  <p:embed/>
                  <p:pic>
                    <p:nvPicPr>
                      <p:cNvPr id="0" name=""/>
                      <p:cNvPicPr/>
                      <p:nvPr/>
                    </p:nvPicPr>
                    <p:blipFill>
                      <a:blip r:embed="rId8"/>
                      <a:stretch>
                        <a:fillRect/>
                      </a:stretch>
                    </p:blipFill>
                    <p:spPr>
                      <a:xfrm>
                        <a:off x="4898624" y="4417511"/>
                        <a:ext cx="1197376" cy="1010286"/>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C20A0954-73C9-4337-94A7-E579DF1DA5B6}"/>
              </a:ext>
            </a:extLst>
          </p:cNvPr>
          <p:cNvSpPr txBox="1"/>
          <p:nvPr/>
        </p:nvSpPr>
        <p:spPr>
          <a:xfrm>
            <a:off x="1799798" y="4073444"/>
            <a:ext cx="1901345" cy="369332"/>
          </a:xfrm>
          <a:prstGeom prst="rect">
            <a:avLst/>
          </a:prstGeom>
          <a:noFill/>
        </p:spPr>
        <p:txBody>
          <a:bodyPr wrap="square" rtlCol="0">
            <a:spAutoFit/>
          </a:bodyPr>
          <a:lstStyle/>
          <a:p>
            <a:r>
              <a:rPr lang="en-GB" dirty="0"/>
              <a:t>Printable timeline</a:t>
            </a:r>
          </a:p>
        </p:txBody>
      </p:sp>
      <p:sp>
        <p:nvSpPr>
          <p:cNvPr id="9" name="TextBox 8">
            <a:extLst>
              <a:ext uri="{FF2B5EF4-FFF2-40B4-BE49-F238E27FC236}">
                <a16:creationId xmlns:a16="http://schemas.microsoft.com/office/drawing/2014/main" id="{D844928B-72A6-4B34-BB02-91905A948138}"/>
              </a:ext>
            </a:extLst>
          </p:cNvPr>
          <p:cNvSpPr txBox="1"/>
          <p:nvPr/>
        </p:nvSpPr>
        <p:spPr>
          <a:xfrm>
            <a:off x="3966055" y="4073444"/>
            <a:ext cx="3871660" cy="369332"/>
          </a:xfrm>
          <a:prstGeom prst="rect">
            <a:avLst/>
          </a:prstGeom>
          <a:noFill/>
        </p:spPr>
        <p:txBody>
          <a:bodyPr wrap="square" rtlCol="0">
            <a:spAutoFit/>
          </a:bodyPr>
          <a:lstStyle/>
          <a:p>
            <a:r>
              <a:rPr lang="en-GB" dirty="0"/>
              <a:t>Printable dates to match (optional) </a:t>
            </a:r>
          </a:p>
        </p:txBody>
      </p:sp>
    </p:spTree>
    <p:extLst>
      <p:ext uri="{BB962C8B-B14F-4D97-AF65-F5344CB8AC3E}">
        <p14:creationId xmlns:p14="http://schemas.microsoft.com/office/powerpoint/2010/main" val="3868396901"/>
      </p:ext>
    </p:extLst>
  </p:cSld>
  <p:clrMapOvr>
    <a:masterClrMapping/>
  </p:clrMapOvr>
  <p:transition>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9202994" cy="994669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lag of Mandatory Palestine"/>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49036" t="5373"/>
          <a:stretch/>
        </p:blipFill>
        <p:spPr bwMode="auto">
          <a:xfrm>
            <a:off x="9229020" y="184245"/>
            <a:ext cx="6990205" cy="648951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a/a4/Arrival_in_Palestine_of_Mr._Antony_%28i.e.%2C_Anthony%29_Eden._Mr._Eden_%26_Brig._Gen._Allan_starting_drive_in_open_car%2C_close_up_LOC_matpc.20136.tif/lossy-page1-800px-Arrival_in_Palestine_of_Mr._Antony_%28i.e.%2C_Anthony%29_Eden._Mr._Eden_%26_Brig._Gen._Allan_starting_drive_in_open_car%2C_close_up_LOC_matpc.20136.tif.jpg">
            <a:extLst>
              <a:ext uri="{FF2B5EF4-FFF2-40B4-BE49-F238E27FC236}">
                <a16:creationId xmlns:a16="http://schemas.microsoft.com/office/drawing/2014/main" id="{84656EC8-885D-4F62-9BEC-A7161371B686}"/>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0729843" y="365125"/>
            <a:ext cx="9202994" cy="69597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331340" y="528834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1920-1948</a:t>
            </a:r>
          </a:p>
        </p:txBody>
      </p:sp>
      <p:sp>
        <p:nvSpPr>
          <p:cNvPr id="3" name="Rectangle 2"/>
          <p:cNvSpPr/>
          <p:nvPr/>
        </p:nvSpPr>
        <p:spPr>
          <a:xfrm>
            <a:off x="-10332379" y="7351345"/>
            <a:ext cx="6096000" cy="646331"/>
          </a:xfrm>
          <a:prstGeom prst="rect">
            <a:avLst/>
          </a:prstGeom>
        </p:spPr>
        <p:txBody>
          <a:bodyPr>
            <a:spAutoFit/>
          </a:bodyPr>
          <a:lstStyle/>
          <a:p>
            <a:r>
              <a:rPr lang="en-GB" dirty="0"/>
              <a:t>Matson Collection [Public domain or Public domain], via Wikimedia Commons</a:t>
            </a:r>
          </a:p>
        </p:txBody>
      </p:sp>
      <p:sp>
        <p:nvSpPr>
          <p:cNvPr id="10" name="TextBox 9">
            <a:extLst>
              <a:ext uri="{FF2B5EF4-FFF2-40B4-BE49-F238E27FC236}">
                <a16:creationId xmlns:a16="http://schemas.microsoft.com/office/drawing/2014/main" id="{F6C10C61-3FD9-486D-A0A7-BEE62CBC387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5" name="Rectangle 4">
            <a:extLst>
              <a:ext uri="{FF2B5EF4-FFF2-40B4-BE49-F238E27FC236}">
                <a16:creationId xmlns:a16="http://schemas.microsoft.com/office/drawing/2014/main" id="{744E9EB9-F4BA-42F6-A822-1FE209E9BF52}"/>
              </a:ext>
            </a:extLst>
          </p:cNvPr>
          <p:cNvSpPr/>
          <p:nvPr/>
        </p:nvSpPr>
        <p:spPr>
          <a:xfrm>
            <a:off x="2462434" y="6869107"/>
            <a:ext cx="8648700" cy="185990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400" b="1" dirty="0">
                <a:solidFill>
                  <a:schemeClr val="tx1"/>
                </a:solidFill>
                <a:latin typeface="Arial" panose="020B0604020202020204" pitchFamily="34" charset="0"/>
                <a:cs typeface="Arial" panose="020B0604020202020204" pitchFamily="34" charset="0"/>
              </a:rPr>
              <a:t>British Mandate</a:t>
            </a:r>
            <a:endParaRPr lang="en-GB" sz="2400" b="1" dirty="0">
              <a:solidFill>
                <a:schemeClr val="tx1"/>
              </a:solidFill>
              <a:latin typeface="Arial" panose="020B0604020202020204" pitchFamily="34" charset="0"/>
              <a:cs typeface="Arial" panose="020B0604020202020204" pitchFamily="34" charset="0"/>
            </a:endParaRPr>
          </a:p>
          <a:p>
            <a:pPr lvl="0" algn="ctr">
              <a:defRPr/>
            </a:pPr>
            <a:r>
              <a:rPr lang="en-GB" sz="2400" dirty="0">
                <a:solidFill>
                  <a:schemeClr val="tx1"/>
                </a:solidFill>
                <a:latin typeface="Arial" panose="020B0604020202020204" pitchFamily="34" charset="0"/>
                <a:cs typeface="Arial" panose="020B0604020202020204" pitchFamily="34" charset="0"/>
              </a:rPr>
              <a:t>Having defeated the Ottoman Empire with Arab help in WWI, Britain controls Palestine under a League of Nations mandate. Jewish migration grows in this time. </a:t>
            </a:r>
          </a:p>
          <a:p>
            <a:pPr algn="ctr"/>
            <a:endParaRPr lang="en-GB" dirty="0"/>
          </a:p>
        </p:txBody>
      </p:sp>
      <p:sp>
        <p:nvSpPr>
          <p:cNvPr id="12" name="Rounded Rectangle 5">
            <a:extLst>
              <a:ext uri="{FF2B5EF4-FFF2-40B4-BE49-F238E27FC236}">
                <a16:creationId xmlns:a16="http://schemas.microsoft.com/office/drawing/2014/main" id="{57B61BEF-094F-4565-B2F9-50131D8AB2CA}"/>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p>
        </p:txBody>
      </p:sp>
    </p:spTree>
    <p:extLst>
      <p:ext uri="{BB962C8B-B14F-4D97-AF65-F5344CB8AC3E}">
        <p14:creationId xmlns:p14="http://schemas.microsoft.com/office/powerpoint/2010/main" val="13291245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5E-6 3.33333E-6 L -1.01679 -0.0132 " pathEditMode="relative" rAng="0" ptsTypes="AA">
                                      <p:cBhvr>
                                        <p:cTn id="6" dur="1000" fill="hold"/>
                                        <p:tgtEl>
                                          <p:spTgt spid="4"/>
                                        </p:tgtEl>
                                        <p:attrNameLst>
                                          <p:attrName>ppt_x</p:attrName>
                                          <p:attrName>ppt_y</p:attrName>
                                        </p:attrNameLst>
                                      </p:cBhvr>
                                      <p:rCtr x="-50846" y="-67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1.48148E-6 L -0.05716 -0.49352 " pathEditMode="relative" rAng="0" ptsTypes="AA">
                                      <p:cBhvr>
                                        <p:cTn id="10" dur="1000" fill="hold"/>
                                        <p:tgtEl>
                                          <p:spTgt spid="5"/>
                                        </p:tgtEl>
                                        <p:attrNameLst>
                                          <p:attrName>ppt_x</p:attrName>
                                          <p:attrName>ppt_y</p:attrName>
                                        </p:attrNameLst>
                                      </p:cBhvr>
                                      <p:rCtr x="-2865" y="-246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ile:Palestine disturbances 1936. Palestine Arabs at Abou Ghosh taking the oath of allegiance to the Arab cause, viz. to fight Jewish immigration, etc. LOC matpc.18053.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664179" y="365125"/>
            <a:ext cx="13347791" cy="74629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5"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a:t>
            </a:r>
          </a:p>
        </p:txBody>
      </p:sp>
      <p:sp>
        <p:nvSpPr>
          <p:cNvPr id="6" name="TextBox 5">
            <a:extLst>
              <a:ext uri="{FF2B5EF4-FFF2-40B4-BE49-F238E27FC236}">
                <a16:creationId xmlns:a16="http://schemas.microsoft.com/office/drawing/2014/main" id="{EEED3866-C986-45AE-84C6-70EADEB5AD6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6D753F8-4705-4DE3-BE09-BDCA81726F97}"/>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rPr>
              <a:t>Arab General Strike </a:t>
            </a:r>
            <a:r>
              <a:rPr lang="en-GB" sz="2400" dirty="0">
                <a:solidFill>
                  <a:schemeClr val="tx1"/>
                </a:solidFill>
              </a:rPr>
              <a:t>in opposition to British rule</a:t>
            </a:r>
          </a:p>
          <a:p>
            <a:pPr algn="ctr"/>
            <a:endParaRPr lang="en-GB" dirty="0"/>
          </a:p>
        </p:txBody>
      </p:sp>
      <p:sp>
        <p:nvSpPr>
          <p:cNvPr id="9" name="Rounded Rectangle 5">
            <a:extLst>
              <a:ext uri="{FF2B5EF4-FFF2-40B4-BE49-F238E27FC236}">
                <a16:creationId xmlns:a16="http://schemas.microsoft.com/office/drawing/2014/main" id="{8763315C-A82F-4ABB-8F5A-C34871629ACB}"/>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182017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167 -0.02384 L 0.9306 -0.00324 " pathEditMode="relative" rAng="0" ptsTypes="AA">
                                      <p:cBhvr>
                                        <p:cTn id="6" dur="1000" fill="hold"/>
                                        <p:tgtEl>
                                          <p:spTgt spid="4"/>
                                        </p:tgtEl>
                                        <p:attrNameLst>
                                          <p:attrName>ppt_x</p:attrName>
                                          <p:attrName>ppt_y</p:attrName>
                                        </p:attrNameLst>
                                      </p:cBhvr>
                                      <p:rCtr x="-40560" y="101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1/18/Arab_Revolt.jpg">
            <a:extLst>
              <a:ext uri="{FF2B5EF4-FFF2-40B4-BE49-F238E27FC236}">
                <a16:creationId xmlns:a16="http://schemas.microsoft.com/office/drawing/2014/main" id="{643A64AA-604A-4B92-872E-A784DF63544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495301"/>
            <a:ext cx="13782379" cy="63626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76300" y="495301"/>
            <a:ext cx="10439400" cy="1481977"/>
          </a:xfrm>
        </p:spPr>
        <p:txBody>
          <a:bodyPr/>
          <a:lstStyle/>
          <a:p>
            <a:endParaRPr lang="en-GB" dirty="0"/>
          </a:p>
        </p:txBody>
      </p:sp>
      <p:sp>
        <p:nvSpPr>
          <p:cNvPr id="4" name="Rectangle 3"/>
          <p:cNvSpPr/>
          <p:nvPr/>
        </p:nvSpPr>
        <p:spPr>
          <a:xfrm>
            <a:off x="-7858297"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1936-39</a:t>
            </a:r>
          </a:p>
        </p:txBody>
      </p:sp>
      <p:sp>
        <p:nvSpPr>
          <p:cNvPr id="6" name="TextBox 5">
            <a:extLst>
              <a:ext uri="{FF2B5EF4-FFF2-40B4-BE49-F238E27FC236}">
                <a16:creationId xmlns:a16="http://schemas.microsoft.com/office/drawing/2014/main" id="{32B11411-6E7A-4978-9739-618F781AD89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3F5EE673-F538-4715-BB4E-343C73A85543}"/>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Arab Revolt</a:t>
            </a:r>
          </a:p>
          <a:p>
            <a:pPr algn="ctr"/>
            <a:r>
              <a:rPr lang="en-GB" sz="2400" dirty="0">
                <a:solidFill>
                  <a:schemeClr val="tx1"/>
                </a:solidFill>
              </a:rPr>
              <a:t>fights the British for a free Arab state, but is defeated</a:t>
            </a:r>
          </a:p>
          <a:p>
            <a:pPr algn="ctr"/>
            <a:endParaRPr lang="en-GB" dirty="0"/>
          </a:p>
        </p:txBody>
      </p:sp>
      <p:sp>
        <p:nvSpPr>
          <p:cNvPr id="8" name="Rounded Rectangle 9">
            <a:extLst>
              <a:ext uri="{FF2B5EF4-FFF2-40B4-BE49-F238E27FC236}">
                <a16:creationId xmlns:a16="http://schemas.microsoft.com/office/drawing/2014/main" id="{325EF134-776E-4D39-8249-2E2EAB898CC9}"/>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53822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521 -2.96296E-6 L 0.9306 -0.00324 " pathEditMode="relative" rAng="0" ptsTypes="AA">
                                      <p:cBhvr>
                                        <p:cTn id="6" dur="1000" fill="hold"/>
                                        <p:tgtEl>
                                          <p:spTgt spid="4"/>
                                        </p:tgtEl>
                                        <p:attrNameLst>
                                          <p:attrName>ppt_x</p:attrName>
                                          <p:attrName>ppt_y</p:attrName>
                                        </p:attrNameLst>
                                      </p:cBhvr>
                                      <p:rCtr x="-46237"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ile:Carpathian Ruthenian Jews disembark from a train at Birkenau.jpg">
            <a:extLst>
              <a:ext uri="{FF2B5EF4-FFF2-40B4-BE49-F238E27FC236}">
                <a16:creationId xmlns:a16="http://schemas.microsoft.com/office/drawing/2014/main" id="{C60485D9-2893-4762-9963-9113C8ECE0B0}"/>
              </a:ext>
            </a:extLst>
          </p:cNvPr>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0" y="365125"/>
            <a:ext cx="1233107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1939-45</a:t>
            </a:r>
          </a:p>
        </p:txBody>
      </p:sp>
      <p:sp>
        <p:nvSpPr>
          <p:cNvPr id="6" name="Action Button: Forward or Next 5">
            <a:hlinkClick r:id="rId4" highlightClick="1"/>
          </p:cNvPr>
          <p:cNvSpPr/>
          <p:nvPr/>
        </p:nvSpPr>
        <p:spPr>
          <a:xfrm>
            <a:off x="12331077" y="4963888"/>
            <a:ext cx="1501037" cy="1269242"/>
          </a:xfrm>
          <a:prstGeom prst="actionButtonForwardNex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7E929E9-E047-4D9D-A808-8CD5BA7F447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8EA7C328-CB86-433C-9DEB-6347D8B95E7D}"/>
              </a:ext>
            </a:extLst>
          </p:cNvPr>
          <p:cNvSpPr/>
          <p:nvPr/>
        </p:nvSpPr>
        <p:spPr>
          <a:xfrm>
            <a:off x="3142829" y="6858000"/>
            <a:ext cx="6470551" cy="4455385"/>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Arial" panose="020B0604020202020204" pitchFamily="34" charset="0"/>
                <a:cs typeface="Arial" panose="020B0604020202020204" pitchFamily="34" charset="0"/>
              </a:rPr>
              <a:t>The Holocaust (1933–1945) | World War 2 (1939-45)</a:t>
            </a:r>
          </a:p>
          <a:p>
            <a:r>
              <a:rPr lang="en-GB" dirty="0">
                <a:solidFill>
                  <a:schemeClr val="tx1"/>
                </a:solidFill>
                <a:latin typeface="Arial" panose="020B0604020202020204" pitchFamily="34" charset="0"/>
                <a:cs typeface="Arial" panose="020B0604020202020204" pitchFamily="34" charset="0"/>
              </a:rPr>
              <a:t>The Holocaust was the organised murder of six million Jews by Nazi Germany. Disabled people, homosexuals and other ethnic groups were also targeted.</a:t>
            </a:r>
          </a:p>
          <a:p>
            <a:r>
              <a:rPr lang="en-GB" dirty="0">
                <a:solidFill>
                  <a:schemeClr val="tx1"/>
                </a:solidFill>
                <a:latin typeface="Arial" panose="020B0604020202020204" pitchFamily="34" charset="0"/>
                <a:cs typeface="Arial" panose="020B0604020202020204" pitchFamily="34" charset="0"/>
              </a:rPr>
              <a:t>While the persecution of Jews in Europe goes back a lot further, the Holocaust was committed during World War II.</a:t>
            </a:r>
          </a:p>
          <a:p>
            <a:r>
              <a:rPr lang="en-GB" dirty="0">
                <a:solidFill>
                  <a:schemeClr val="tx1"/>
                </a:solidFill>
                <a:latin typeface="Arial" panose="020B0604020202020204" pitchFamily="34" charset="0"/>
                <a:cs typeface="Arial" panose="020B0604020202020204" pitchFamily="34" charset="0"/>
              </a:rPr>
              <a:t>According to Yad Vashem, The World Holocaust Remembrance </a:t>
            </a:r>
            <a:r>
              <a:rPr lang="en-GB" dirty="0" err="1">
                <a:solidFill>
                  <a:schemeClr val="tx1"/>
                </a:solidFill>
                <a:latin typeface="Arial" panose="020B0604020202020204" pitchFamily="34" charset="0"/>
                <a:cs typeface="Arial" panose="020B0604020202020204" pitchFamily="34" charset="0"/>
              </a:rPr>
              <a:t>Center</a:t>
            </a:r>
            <a:r>
              <a:rPr lang="en-GB" dirty="0">
                <a:solidFill>
                  <a:schemeClr val="tx1"/>
                </a:solidFill>
                <a:latin typeface="Arial" panose="020B0604020202020204" pitchFamily="34" charset="0"/>
                <a:cs typeface="Arial" panose="020B0604020202020204" pitchFamily="34" charset="0"/>
              </a:rPr>
              <a:t> in Jerusalem:</a:t>
            </a:r>
          </a:p>
          <a:p>
            <a:r>
              <a:rPr lang="en-GB" dirty="0">
                <a:solidFill>
                  <a:schemeClr val="tx1"/>
                </a:solidFill>
                <a:latin typeface="Arial" panose="020B0604020202020204" pitchFamily="34" charset="0"/>
                <a:cs typeface="Arial" panose="020B0604020202020204" pitchFamily="34" charset="0"/>
              </a:rPr>
              <a:t>“Most of the Jews of Europe were dead by 1945. A civilization that had flourished for almost 2,000 years was no more. The survivors – one from a town, two from a host – dazed, emaciated, bereaved beyond measure, gathered the remnants of their vitality and the remaining sparks of their humanity, and rebuilt.”</a:t>
            </a:r>
          </a:p>
        </p:txBody>
      </p:sp>
      <p:sp>
        <p:nvSpPr>
          <p:cNvPr id="9" name="Rounded Rectangle 5">
            <a:extLst>
              <a:ext uri="{FF2B5EF4-FFF2-40B4-BE49-F238E27FC236}">
                <a16:creationId xmlns:a16="http://schemas.microsoft.com/office/drawing/2014/main" id="{2A5D38C6-EDB3-4AF9-960E-06733FCCE890}"/>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398993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214 -0.01527 L 0.9306 -0.00324 " pathEditMode="relative" rAng="0" ptsTypes="AA">
                                      <p:cBhvr>
                                        <p:cTn id="6" dur="1000" fill="hold"/>
                                        <p:tgtEl>
                                          <p:spTgt spid="4"/>
                                        </p:tgtEl>
                                        <p:attrNameLst>
                                          <p:attrName>ppt_x</p:attrName>
                                          <p:attrName>ppt_y</p:attrName>
                                        </p:attrNameLst>
                                      </p:cBhvr>
                                      <p:rCtr x="-47083" y="602"/>
                                    </p:animMotion>
                                  </p:childTnLst>
                                </p:cTn>
                              </p:par>
                              <p:par>
                                <p:cTn id="7" presetID="42" presetClass="path" presetSubtype="0" accel="50000" decel="50000" fill="hold" grpId="0" nodeType="withEffect">
                                  <p:stCondLst>
                                    <p:cond delay="0"/>
                                  </p:stCondLst>
                                  <p:childTnLst>
                                    <p:animMotion origin="layout" path="M 3.33333E-6 -3.7037E-6 L -0.15703 0.00371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1.48148E-6 L 0.00651 -0.88958 " pathEditMode="relative" rAng="0" ptsTypes="AA">
                                      <p:cBhvr>
                                        <p:cTn id="12" dur="1000" fill="hold"/>
                                        <p:tgtEl>
                                          <p:spTgt spid="8"/>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val="0"/>
              </a:ext>
            </a:extLst>
          </a:blip>
          <a:srcRect t="8992"/>
          <a:stretch/>
        </p:blipFill>
        <p:spPr>
          <a:xfrm>
            <a:off x="-171450" y="408581"/>
            <a:ext cx="12363450" cy="661585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1946</a:t>
            </a:r>
          </a:p>
        </p:txBody>
      </p:sp>
      <p:sp>
        <p:nvSpPr>
          <p:cNvPr id="6" name="Content Placeholder 5">
            <a:extLst>
              <a:ext uri="{FF2B5EF4-FFF2-40B4-BE49-F238E27FC236}">
                <a16:creationId xmlns:a16="http://schemas.microsoft.com/office/drawing/2014/main" id="{B6E7F344-BA45-4560-8ECC-7C393B0B6547}"/>
              </a:ext>
            </a:extLst>
          </p:cNvPr>
          <p:cNvSpPr>
            <a:spLocks noGrp="1"/>
          </p:cNvSpPr>
          <p:nvPr>
            <p:ph idx="1"/>
          </p:nvPr>
        </p:nvSpPr>
        <p:spPr/>
        <p:txBody>
          <a:bodyPr/>
          <a:lstStyle/>
          <a:p>
            <a:endParaRPr lang="en-GB" dirty="0"/>
          </a:p>
        </p:txBody>
      </p:sp>
      <p:sp>
        <p:nvSpPr>
          <p:cNvPr id="8" name="TextBox 7">
            <a:extLst>
              <a:ext uri="{FF2B5EF4-FFF2-40B4-BE49-F238E27FC236}">
                <a16:creationId xmlns:a16="http://schemas.microsoft.com/office/drawing/2014/main" id="{7E1367D1-F063-448E-9213-D8D54B26498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4B0F4DB-4B54-4E14-9544-80F34C0ACEFB}"/>
              </a:ext>
            </a:extLst>
          </p:cNvPr>
          <p:cNvSpPr/>
          <p:nvPr/>
        </p:nvSpPr>
        <p:spPr>
          <a:xfrm>
            <a:off x="3142829" y="6858000"/>
            <a:ext cx="6470551" cy="119461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British Headquarters at the King David Hotel in Jerusalem is bombed by a Jewish group. 91 people of different nationalities were killed, and 46 were injured.</a:t>
            </a:r>
          </a:p>
        </p:txBody>
      </p:sp>
      <p:sp>
        <p:nvSpPr>
          <p:cNvPr id="10" name="Rounded Rectangle 4">
            <a:extLst>
              <a:ext uri="{FF2B5EF4-FFF2-40B4-BE49-F238E27FC236}">
                <a16:creationId xmlns:a16="http://schemas.microsoft.com/office/drawing/2014/main" id="{93F7524B-F032-435D-BA2F-179976DC672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pic>
        <p:nvPicPr>
          <p:cNvPr id="8196" name="Picture 4" descr="File:Flickr - Government Press Office (GPO) - The ruins of Jerusalem's &quot;King David&quot; hotel.jpg">
            <a:extLst>
              <a:ext uri="{FF2B5EF4-FFF2-40B4-BE49-F238E27FC236}">
                <a16:creationId xmlns:a16="http://schemas.microsoft.com/office/drawing/2014/main" id="{B8D75E64-DE5C-4B43-A489-26428D703E22}"/>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790092">
            <a:off x="-4455098" y="760544"/>
            <a:ext cx="3459562" cy="32021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6197404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0671 L 0.9306 -0.00324 " pathEditMode="relative" rAng="0" ptsTypes="AA">
                                      <p:cBhvr>
                                        <p:cTn id="6" dur="1000" fill="hold"/>
                                        <p:tgtEl>
                                          <p:spTgt spid="4"/>
                                        </p:tgtEl>
                                        <p:attrNameLst>
                                          <p:attrName>ppt_x</p:attrName>
                                          <p:attrName>ppt_y</p:attrName>
                                        </p:attrNameLst>
                                      </p:cBhvr>
                                      <p:rCtr x="-45156" y="162"/>
                                    </p:animMotion>
                                  </p:childTnLst>
                                </p:cTn>
                              </p:par>
                              <p:par>
                                <p:cTn id="7" presetID="0" presetClass="path" presetSubtype="0" accel="50000" decel="50000" fill="hold" nodeType="withEffect">
                                  <p:stCondLst>
                                    <p:cond delay="0"/>
                                  </p:stCondLst>
                                  <p:childTnLst>
                                    <p:animMotion origin="layout" path="M -2.5E-6 -2.96296E-6 L -2.5E-6 0.00023 C 0.01003 0.01273 0.01862 0.02824 0.02995 0.03866 C 0.03607 0.04422 0.04388 0.04375 0.05065 0.04723 C 0.05781 0.05093 0.06472 0.05556 0.07149 0.06019 C 0.07956 0.06551 0.08685 0.07315 0.09518 0.07732 C 0.11992 0.09005 0.17149 0.1125 0.20209 0.12037 C 0.21693 0.12408 0.23164 0.12616 0.24623 0.12894 C 0.28386 0.14699 0.31146 0.16204 0.35313 0.17199 C 0.36498 0.17477 0.37709 0.17732 0.3888 0.18056 C 0.40274 0.18449 0.41654 0.18982 0.43034 0.19352 C 0.44466 0.19723 0.50117 0.20903 0.51341 0.21065 C 0.52839 0.21297 0.5431 0.21343 0.55808 0.21505 L 0.59662 0.21945 L 0.79844 0.21505 C 0.84024 0.21343 0.81524 0.21204 0.84909 0.20209 C 0.8569 0.19977 0.86498 0.19931 0.87279 0.19792 C 0.8806 0.19352 0.88841 0.18843 0.89649 0.18496 C 0.90534 0.18125 0.91446 0.18056 0.92318 0.17639 C 0.93555 0.17037 0.94714 0.16204 0.95886 0.15486 C 0.96433 0.15162 0.96849 0.14537 0.9737 0.1419 C 0.97956 0.1382 0.98581 0.13635 0.99154 0.13334 C 1.02201 0.11736 0.99206 0.13241 1.01836 0.11598 C 1.028 0.10996 1.03776 0.10371 1.04805 0.09885 C 1.05899 0.09352 1.05417 0.09653 1.06302 0.09028 L 1.06302 0.09051 L 1.06302 0.09028 " pathEditMode="relative" rAng="0" ptsTypes="AAAAAAAAAAAAAAAAAAAAAAAAAAA">
                                      <p:cBhvr>
                                        <p:cTn id="8" dur="500" fill="hold"/>
                                        <p:tgtEl>
                                          <p:spTgt spid="8196"/>
                                        </p:tgtEl>
                                        <p:attrNameLst>
                                          <p:attrName>ppt_x</p:attrName>
                                          <p:attrName>ppt_y</p:attrName>
                                        </p:attrNameLst>
                                      </p:cBhvr>
                                      <p:rCtr x="53151" y="10972"/>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2.96296E-6 L 0.00651 -0.88959 " pathEditMode="relative" rAng="0" ptsTypes="AA">
                                      <p:cBhvr>
                                        <p:cTn id="12"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N Partition Plan">
            <a:extLst>
              <a:ext uri="{FF2B5EF4-FFF2-40B4-BE49-F238E27FC236}">
                <a16:creationId xmlns:a16="http://schemas.microsoft.com/office/drawing/2014/main" id="{2179AF5B-6322-47DC-BA29-4318AAA2A03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4213" y="365125"/>
            <a:ext cx="11443573" cy="61277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1947</a:t>
            </a:r>
          </a:p>
        </p:txBody>
      </p:sp>
      <p:sp>
        <p:nvSpPr>
          <p:cNvPr id="8" name="TextBox 7">
            <a:extLst>
              <a:ext uri="{FF2B5EF4-FFF2-40B4-BE49-F238E27FC236}">
                <a16:creationId xmlns:a16="http://schemas.microsoft.com/office/drawing/2014/main" id="{3F8CF2FC-3D2C-471D-87CE-B46C34F0FCE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1B8E678B-FE11-43DB-81BB-8FDD5FD1CD40}"/>
              </a:ext>
            </a:extLst>
          </p:cNvPr>
          <p:cNvSpPr/>
          <p:nvPr/>
        </p:nvSpPr>
        <p:spPr>
          <a:xfrm>
            <a:off x="3142829" y="6858001"/>
            <a:ext cx="6470551" cy="104775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United Nations tries to partition (divide) Palestine into an Arab state and a Jewish state. The plan was rejected by Arab leaders.</a:t>
            </a:r>
          </a:p>
        </p:txBody>
      </p:sp>
      <p:sp>
        <p:nvSpPr>
          <p:cNvPr id="11" name="Rounded Rectangle 8">
            <a:extLst>
              <a:ext uri="{FF2B5EF4-FFF2-40B4-BE49-F238E27FC236}">
                <a16:creationId xmlns:a16="http://schemas.microsoft.com/office/drawing/2014/main" id="{39910114-EBE2-476C-9688-8A19C626AB47}"/>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197573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768 0.00625 L 0.87761 0.00232 " pathEditMode="relative" rAng="0" ptsTypes="AA">
                                      <p:cBhvr>
                                        <p:cTn id="6" dur="1000" fill="hold"/>
                                        <p:tgtEl>
                                          <p:spTgt spid="4"/>
                                        </p:tgtEl>
                                        <p:attrNameLst>
                                          <p:attrName>ppt_x</p:attrName>
                                          <p:attrName>ppt_y</p:attrName>
                                        </p:attrNameLst>
                                      </p:cBhvr>
                                      <p:rCtr x="-49010" y="-208"/>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91667E-6 1.11111E-6 L 0.00651 -0.88958 " pathEditMode="relative" rAng="0" ptsTypes="AA">
                                      <p:cBhvr>
                                        <p:cTn id="10"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40025"/>
            <a:ext cx="10515600" cy="1325563"/>
          </a:xfrm>
        </p:spPr>
        <p:txBody>
          <a:bodyPr/>
          <a:lstStyle/>
          <a:p>
            <a:endParaRPr lang="en-GB"/>
          </a:p>
        </p:txBody>
      </p:sp>
      <p:sp>
        <p:nvSpPr>
          <p:cNvPr id="3" name="Content Placeholder 2"/>
          <p:cNvSpPr>
            <a:spLocks noGrp="1"/>
          </p:cNvSpPr>
          <p:nvPr>
            <p:ph idx="1"/>
          </p:nvPr>
        </p:nvSpPr>
        <p:spPr/>
        <p:txBody>
          <a:bodyPr/>
          <a:lstStyle/>
          <a:p>
            <a:endParaRPr lang="en-GB"/>
          </a:p>
        </p:txBody>
      </p:sp>
      <p:pic>
        <p:nvPicPr>
          <p:cNvPr id="10242" name="Picture 2" descr="https://upload.wikimedia.org/wikipedia/commons/b/b5/Palestinian_refugees.jpg">
            <a:extLst>
              <a:ext uri="{FF2B5EF4-FFF2-40B4-BE49-F238E27FC236}">
                <a16:creationId xmlns:a16="http://schemas.microsoft.com/office/drawing/2014/main" id="{18B64535-010D-4593-A11D-8BC4CB03A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 y="360152"/>
            <a:ext cx="8948058" cy="64831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aising the Ink Flag at Umm Rashrash (Eilat).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7848600" y="345403"/>
            <a:ext cx="4363065" cy="648310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42984" y="6120773"/>
            <a:ext cx="1828800" cy="577124"/>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rial" panose="020B0604020202020204" pitchFamily="34" charset="0"/>
                <a:cs typeface="Arial" panose="020B0604020202020204" pitchFamily="34" charset="0"/>
              </a:rPr>
              <a:t>1948</a:t>
            </a:r>
            <a:endParaRPr lang="en-GB" sz="3600" dirty="0">
              <a:solidFill>
                <a:schemeClr val="tx1"/>
              </a:solidFill>
              <a:latin typeface="Arial" panose="020B0604020202020204" pitchFamily="34" charset="0"/>
              <a:cs typeface="Arial" panose="020B0604020202020204" pitchFamily="34" charset="0"/>
            </a:endParaRPr>
          </a:p>
        </p:txBody>
      </p:sp>
      <p:sp>
        <p:nvSpPr>
          <p:cNvPr id="8" name="Action Button: Forward or Next 7">
            <a:hlinkClick r:id="rId5" highlightClick="1"/>
          </p:cNvPr>
          <p:cNvSpPr/>
          <p:nvPr/>
        </p:nvSpPr>
        <p:spPr>
          <a:xfrm>
            <a:off x="12397646" y="4585079"/>
            <a:ext cx="1544580" cy="1269242"/>
          </a:xfrm>
          <a:prstGeom prst="actionButtonForwardNex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1948</a:t>
            </a:r>
          </a:p>
        </p:txBody>
      </p:sp>
      <p:sp>
        <p:nvSpPr>
          <p:cNvPr id="9" name="TextBox 8">
            <a:extLst>
              <a:ext uri="{FF2B5EF4-FFF2-40B4-BE49-F238E27FC236}">
                <a16:creationId xmlns:a16="http://schemas.microsoft.com/office/drawing/2014/main" id="{6D8B1636-7104-4F77-86B3-BA5C4FD4407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F1F36E5-0C21-408B-B653-BE6D788ADA17}"/>
              </a:ext>
            </a:extLst>
          </p:cNvPr>
          <p:cNvSpPr/>
          <p:nvPr/>
        </p:nvSpPr>
        <p:spPr>
          <a:xfrm>
            <a:off x="3142829" y="6858000"/>
            <a:ext cx="6470551" cy="249554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In one year:</a:t>
            </a:r>
            <a:endParaRPr lang="en-GB" dirty="0">
              <a:solidFill>
                <a:schemeClr val="tx1"/>
              </a:solidFill>
            </a:endParaRPr>
          </a:p>
          <a:p>
            <a:pPr marL="342900" indent="-342900">
              <a:buFont typeface="Arial" panose="020B0604020202020204" pitchFamily="34" charset="0"/>
              <a:buChar char="•"/>
            </a:pPr>
            <a:r>
              <a:rPr lang="en-GB" dirty="0">
                <a:solidFill>
                  <a:schemeClr val="tx1"/>
                </a:solidFill>
              </a:rPr>
              <a:t>Britain leaves Palestine.</a:t>
            </a:r>
          </a:p>
          <a:p>
            <a:pPr marL="342900" indent="-342900">
              <a:buFont typeface="Arial" panose="020B0604020202020204" pitchFamily="34" charset="0"/>
              <a:buChar char="•"/>
            </a:pPr>
            <a:r>
              <a:rPr lang="en-GB" dirty="0">
                <a:solidFill>
                  <a:schemeClr val="tx1"/>
                </a:solidFill>
              </a:rPr>
              <a:t>A war is fought between the new Jewish state of Israel and its Arab neighbours.</a:t>
            </a:r>
          </a:p>
          <a:p>
            <a:pPr marL="342900" indent="-342900">
              <a:buFont typeface="Arial" panose="020B0604020202020204" pitchFamily="34" charset="0"/>
              <a:buChar char="•"/>
            </a:pPr>
            <a:r>
              <a:rPr lang="en-GB" dirty="0">
                <a:solidFill>
                  <a:schemeClr val="tx1"/>
                </a:solidFill>
              </a:rPr>
              <a:t>In what is remembered as the Nakba (catastrophe) by Palestinians and as the War of Independence by Israel,</a:t>
            </a:r>
          </a:p>
          <a:p>
            <a:pPr marL="800100" lvl="1" indent="-342900">
              <a:buFont typeface="Arial" panose="020B0604020202020204" pitchFamily="34" charset="0"/>
              <a:buChar char="•"/>
            </a:pPr>
            <a:r>
              <a:rPr lang="en-GB" dirty="0">
                <a:solidFill>
                  <a:schemeClr val="tx1"/>
                </a:solidFill>
              </a:rPr>
              <a:t>The state of Israel is created.</a:t>
            </a:r>
          </a:p>
          <a:p>
            <a:pPr marL="800100" lvl="1" indent="-342900">
              <a:buFont typeface="Arial" panose="020B0604020202020204" pitchFamily="34" charset="0"/>
              <a:buChar char="•"/>
            </a:pPr>
            <a:r>
              <a:rPr lang="en-GB" dirty="0">
                <a:solidFill>
                  <a:schemeClr val="tx1"/>
                </a:solidFill>
              </a:rPr>
              <a:t>700,000 Palestinians are displaced from their homes.</a:t>
            </a:r>
          </a:p>
        </p:txBody>
      </p:sp>
    </p:spTree>
    <p:extLst>
      <p:ext uri="{BB962C8B-B14F-4D97-AF65-F5344CB8AC3E}">
        <p14:creationId xmlns:p14="http://schemas.microsoft.com/office/powerpoint/2010/main" val="163323689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1901 -0.00671 L 0.9306 -0.00324 " pathEditMode="relative" rAng="0" ptsTypes="AA">
                                      <p:cBhvr>
                                        <p:cTn id="6" dur="1000" fill="hold"/>
                                        <p:tgtEl>
                                          <p:spTgt spid="4"/>
                                        </p:tgtEl>
                                        <p:attrNameLst>
                                          <p:attrName>ppt_x</p:attrName>
                                          <p:attrName>ppt_y</p:attrName>
                                        </p:attrNameLst>
                                      </p:cBhvr>
                                      <p:rCtr x="-44427" y="162"/>
                                    </p:animMotion>
                                  </p:childTnLst>
                                </p:cTn>
                              </p:par>
                              <p:par>
                                <p:cTn id="7" presetID="42" presetClass="path" presetSubtype="0" accel="50000" decel="50000" fill="hold" grpId="0" nodeType="withEffect">
                                  <p:stCondLst>
                                    <p:cond delay="0"/>
                                  </p:stCondLst>
                                  <p:childTnLst>
                                    <p:animMotion origin="layout" path="M 1.66667E-6 -1.11111E-6 L -0.15703 0.0037 " pathEditMode="relative" rAng="0" ptsTypes="AA">
                                      <p:cBhvr>
                                        <p:cTn id="8" dur="2000" fill="hold"/>
                                        <p:tgtEl>
                                          <p:spTgt spid="8"/>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10"/>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d/d0/Port_Said_from_air.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13899"/>
            <a:ext cx="12192000" cy="65441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1956</a:t>
            </a:r>
          </a:p>
        </p:txBody>
      </p:sp>
      <p:sp>
        <p:nvSpPr>
          <p:cNvPr id="6" name="Action Button: Forward or Next 5">
            <a:hlinkClick r:id="rId4" highlightClick="1"/>
          </p:cNvPr>
          <p:cNvSpPr/>
          <p:nvPr/>
        </p:nvSpPr>
        <p:spPr>
          <a:xfrm>
            <a:off x="12192000" y="4622203"/>
            <a:ext cx="1700981" cy="1491934"/>
          </a:xfrm>
          <a:prstGeom prst="actionButtonForwardNex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FFE9C49-1C01-4F1D-9429-4A57260566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B81DBF4D-8202-4A95-B9B6-91DC4965298A}"/>
              </a:ext>
            </a:extLst>
          </p:cNvPr>
          <p:cNvSpPr/>
          <p:nvPr/>
        </p:nvSpPr>
        <p:spPr>
          <a:xfrm>
            <a:off x="4095750" y="6858000"/>
            <a:ext cx="6267450" cy="480218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dirty="0">
                <a:solidFill>
                  <a:schemeClr val="tx1"/>
                </a:solidFill>
                <a:latin typeface="Arial" panose="020B0604020202020204" pitchFamily="34" charset="0"/>
                <a:cs typeface="Arial" panose="020B0604020202020204" pitchFamily="34" charset="0"/>
              </a:rPr>
              <a:t>Britain creates </a:t>
            </a:r>
            <a:r>
              <a:rPr lang="en-GB" sz="2000" b="1" dirty="0">
                <a:solidFill>
                  <a:schemeClr val="tx1"/>
                </a:solidFill>
                <a:latin typeface="Arial" panose="020B0604020202020204" pitchFamily="34" charset="0"/>
                <a:cs typeface="Arial" panose="020B0604020202020204" pitchFamily="34" charset="0"/>
              </a:rPr>
              <a:t>Suez War </a:t>
            </a:r>
            <a:r>
              <a:rPr lang="en-GB" sz="2000" dirty="0">
                <a:solidFill>
                  <a:schemeClr val="tx1"/>
                </a:solidFill>
                <a:latin typeface="Arial" panose="020B0604020202020204" pitchFamily="34" charset="0"/>
                <a:cs typeface="Arial" panose="020B0604020202020204" pitchFamily="34" charset="0"/>
              </a:rPr>
              <a:t>with support from Israel to get control of the important Suez Canal away from Egypt.</a:t>
            </a:r>
          </a:p>
          <a:p>
            <a:pPr lvl="0">
              <a:defRPr/>
            </a:pPr>
            <a:r>
              <a:rPr lang="en-GB" sz="2000" dirty="0">
                <a:solidFill>
                  <a:schemeClr val="tx1"/>
                </a:solidFill>
                <a:latin typeface="Arial" panose="020B0604020202020204" pitchFamily="34" charset="0"/>
                <a:cs typeface="Arial" panose="020B0604020202020204" pitchFamily="34" charset="0"/>
              </a:rPr>
              <a:t>Egypt’s leader, Abdul Nasser, had nationalised the canal and closed it to Israeli shipping. Britain’s government was worried about its own shipping and oil, so it persuaded Israel to invade. British and French forces were then ready to go in, pretending to be there to separate the forces, but actually to secure the canal. Britain and France are forced into an embarrassing climbdown by the USA, and </a:t>
            </a:r>
            <a:r>
              <a:rPr lang="en-GB" sz="2000" dirty="0" err="1">
                <a:solidFill>
                  <a:schemeClr val="tx1"/>
                </a:solidFill>
                <a:latin typeface="Arial" panose="020B0604020202020204" pitchFamily="34" charset="0"/>
                <a:cs typeface="Arial" panose="020B0604020202020204" pitchFamily="34" charset="0"/>
              </a:rPr>
              <a:t>Britsih</a:t>
            </a:r>
            <a:r>
              <a:rPr lang="en-GB" sz="2000" dirty="0">
                <a:solidFill>
                  <a:schemeClr val="tx1"/>
                </a:solidFill>
                <a:latin typeface="Arial" panose="020B0604020202020204" pitchFamily="34" charset="0"/>
                <a:cs typeface="Arial" panose="020B0604020202020204" pitchFamily="34" charset="0"/>
              </a:rPr>
              <a:t> Prime Minister Anthony Eden resigns.</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Smoke rises from oil tanks beside the Suez Canal hit during the initial Anglo-French assault on </a:t>
            </a:r>
            <a:r>
              <a:rPr lang="en-GB" sz="2000" i="1" dirty="0">
                <a:solidFill>
                  <a:srgbClr val="0B0080"/>
                </a:solidFill>
                <a:latin typeface="Arial" panose="020B0604020202020204" pitchFamily="34" charset="0"/>
                <a:cs typeface="Arial" panose="020B0604020202020204" pitchFamily="34" charset="0"/>
                <a:hlinkClick r:id="rId5" tooltip="Port Said"/>
              </a:rPr>
              <a:t>Port Said</a:t>
            </a:r>
            <a:r>
              <a:rPr lang="en-GB" sz="2000" i="1" dirty="0">
                <a:solidFill>
                  <a:srgbClr val="202122"/>
                </a:solidFill>
                <a:latin typeface="Arial" panose="020B0604020202020204" pitchFamily="34" charset="0"/>
                <a:cs typeface="Arial" panose="020B0604020202020204" pitchFamily="34" charset="0"/>
              </a:rPr>
              <a:t>, 5 November 1956.</a:t>
            </a:r>
            <a:endParaRPr lang="en-GB" sz="2000" i="1" dirty="0">
              <a:latin typeface="Arial" panose="020B0604020202020204" pitchFamily="34" charset="0"/>
              <a:cs typeface="Arial" panose="020B0604020202020204" pitchFamily="34" charset="0"/>
            </a:endParaRPr>
          </a:p>
        </p:txBody>
      </p:sp>
      <p:sp>
        <p:nvSpPr>
          <p:cNvPr id="10" name="Rounded Rectangle 4">
            <a:extLst>
              <a:ext uri="{FF2B5EF4-FFF2-40B4-BE49-F238E27FC236}">
                <a16:creationId xmlns:a16="http://schemas.microsoft.com/office/drawing/2014/main" id="{E6765D6B-84BC-4BAC-8E78-B5ACE54BA00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694369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883 -0.01088 L 0.9306 -0.00324 " pathEditMode="relative" rAng="0" ptsTypes="AA">
                                      <p:cBhvr>
                                        <p:cTn id="6" dur="1000" fill="hold"/>
                                        <p:tgtEl>
                                          <p:spTgt spid="4"/>
                                        </p:tgtEl>
                                        <p:attrNameLst>
                                          <p:attrName>ppt_x</p:attrName>
                                          <p:attrName>ppt_y</p:attrName>
                                        </p:attrNameLst>
                                      </p:cBhvr>
                                      <p:rCtr x="-40911" y="370"/>
                                    </p:animMotion>
                                  </p:childTnLst>
                                </p:cTn>
                              </p:par>
                              <p:par>
                                <p:cTn id="7" presetID="42" presetClass="path" presetSubtype="0" accel="50000" decel="50000" fill="hold" grpId="0" nodeType="withEffect">
                                  <p:stCondLst>
                                    <p:cond delay="0"/>
                                  </p:stCondLst>
                                  <p:childTnLst>
                                    <p:animMotion origin="layout" path="M -1.45833E-6 1.11111E-6 L -0.15703 0.0037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9"/>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ile:Flickr - Government Press Office (GPO) - Defense Minister Moshe Dayan, Chief of staff Yitzhak Rabin, Gen. Rehavam Zeevi (R) And Gen. Narkis in the old city of Jerusalem.jpg">
            <a:extLst>
              <a:ext uri="{FF2B5EF4-FFF2-40B4-BE49-F238E27FC236}">
                <a16:creationId xmlns:a16="http://schemas.microsoft.com/office/drawing/2014/main" id="{EE8FADAC-D632-4E51-9670-3F942ED0E116}"/>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366304" y="354842"/>
            <a:ext cx="12558304" cy="65031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a:t>
            </a:r>
          </a:p>
        </p:txBody>
      </p:sp>
      <p:sp>
        <p:nvSpPr>
          <p:cNvPr id="6" name="TextBox 5">
            <a:extLst>
              <a:ext uri="{FF2B5EF4-FFF2-40B4-BE49-F238E27FC236}">
                <a16:creationId xmlns:a16="http://schemas.microsoft.com/office/drawing/2014/main" id="{677D46BD-A106-43A7-BC17-52C4B5F6E39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3859993-2683-4B43-B1FE-05FE72CAC663}"/>
              </a:ext>
            </a:extLst>
          </p:cNvPr>
          <p:cNvSpPr/>
          <p:nvPr/>
        </p:nvSpPr>
        <p:spPr>
          <a:xfrm>
            <a:off x="3244380" y="6858000"/>
            <a:ext cx="6267450"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b="1" dirty="0">
                <a:solidFill>
                  <a:schemeClr val="tx1"/>
                </a:solidFill>
                <a:latin typeface="Arial" panose="020B0604020202020204" pitchFamily="34" charset="0"/>
                <a:cs typeface="Arial" panose="020B0604020202020204" pitchFamily="34" charset="0"/>
              </a:rPr>
              <a:t>The 6 Day War was fought  </a:t>
            </a:r>
            <a:r>
              <a:rPr lang="en-GB" sz="2000" dirty="0">
                <a:solidFill>
                  <a:schemeClr val="tx1"/>
                </a:solidFill>
                <a:latin typeface="Arial" panose="020B0604020202020204" pitchFamily="34" charset="0"/>
                <a:cs typeface="Arial" panose="020B0604020202020204" pitchFamily="34" charset="0"/>
              </a:rPr>
              <a:t>between Israel and three Arab nations. Israel won and began occupation of East Jerusalem, the West Bank and Gaza</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Israeli military leaders enter Jerusalem victorious. </a:t>
            </a:r>
            <a:endParaRPr lang="en-GB" sz="2000" i="1" dirty="0">
              <a:latin typeface="Arial" panose="020B0604020202020204" pitchFamily="34" charset="0"/>
              <a:cs typeface="Arial" panose="020B0604020202020204" pitchFamily="34" charset="0"/>
            </a:endParaRPr>
          </a:p>
        </p:txBody>
      </p:sp>
      <p:sp>
        <p:nvSpPr>
          <p:cNvPr id="8" name="Rounded Rectangle 5">
            <a:extLst>
              <a:ext uri="{FF2B5EF4-FFF2-40B4-BE49-F238E27FC236}">
                <a16:creationId xmlns:a16="http://schemas.microsoft.com/office/drawing/2014/main" id="{E1878A1E-6C48-4531-BB31-89413C2FB2CB}"/>
              </a:ext>
            </a:extLst>
          </p:cNvPr>
          <p:cNvSpPr/>
          <p:nvPr/>
        </p:nvSpPr>
        <p:spPr>
          <a:xfrm>
            <a:off x="10156722" y="6462721"/>
            <a:ext cx="1828800" cy="369332"/>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197153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576 -0.01527 L 0.9306 -0.00324 " pathEditMode="relative" rAng="0" ptsTypes="AA">
                                      <p:cBhvr>
                                        <p:cTn id="6" dur="1000" fill="hold"/>
                                        <p:tgtEl>
                                          <p:spTgt spid="4"/>
                                        </p:tgtEl>
                                        <p:attrNameLst>
                                          <p:attrName>ppt_x</p:attrName>
                                          <p:attrName>ppt_y</p:attrName>
                                        </p:attrNameLst>
                                      </p:cBhvr>
                                      <p:rCtr x="-49258" y="60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91667E-6 -2.59259E-6 L 0.00664 -0.56435 " pathEditMode="relative" rAng="0" ptsTypes="AA">
                                      <p:cBhvr>
                                        <p:cTn id="10" dur="1000" fill="hold"/>
                                        <p:tgtEl>
                                          <p:spTgt spid="7"/>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146" name="Picture 2" descr="Related image"/>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82136"/>
            <a:ext cx="12192000" cy="77458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611467" y="5219700"/>
            <a:ext cx="9025805"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1967-present</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484878" y="788221"/>
            <a:ext cx="3744568" cy="442163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3B54C1A0-EC4C-4CC4-85AB-0744E3A5373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730474F8-118D-41CA-8E77-2F2CE39B04E6}"/>
              </a:ext>
            </a:extLst>
          </p:cNvPr>
          <p:cNvSpPr/>
          <p:nvPr/>
        </p:nvSpPr>
        <p:spPr>
          <a:xfrm>
            <a:off x="5397645" y="6858000"/>
            <a:ext cx="6267450" cy="128701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Israeli  settlement expansion on Palestinian land begins and lasts until today</a:t>
            </a:r>
          </a:p>
        </p:txBody>
      </p:sp>
      <p:sp>
        <p:nvSpPr>
          <p:cNvPr id="9" name="Rounded Rectangle 6">
            <a:extLst>
              <a:ext uri="{FF2B5EF4-FFF2-40B4-BE49-F238E27FC236}">
                <a16:creationId xmlns:a16="http://schemas.microsoft.com/office/drawing/2014/main" id="{4EF7B972-7AA8-4D28-AF53-28246B5DD758}"/>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718429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81 -0.01088 L 0.89232 -0.04097 " pathEditMode="relative" rAng="0" ptsTypes="AA">
                                      <p:cBhvr>
                                        <p:cTn id="6" dur="1000" fill="hold"/>
                                        <p:tgtEl>
                                          <p:spTgt spid="4"/>
                                        </p:tgtEl>
                                        <p:attrNameLst>
                                          <p:attrName>ppt_x</p:attrName>
                                          <p:attrName>ppt_y</p:attrName>
                                        </p:attrNameLst>
                                      </p:cBhvr>
                                      <p:rCtr x="-51289" y="-1505"/>
                                    </p:animMotion>
                                  </p:childTnLst>
                                </p:cTn>
                              </p:par>
                              <p:par>
                                <p:cTn id="7" presetID="42" presetClass="path" presetSubtype="0" accel="50000" decel="50000" fill="hold" nodeType="withEffect">
                                  <p:stCondLst>
                                    <p:cond delay="0"/>
                                  </p:stCondLst>
                                  <p:childTnLst>
                                    <p:animMotion origin="layout" path="M 3.95833E-6 1.48148E-6 L 0.49283 -0.01296 " pathEditMode="relative" rAng="0" ptsTypes="AA">
                                      <p:cBhvr>
                                        <p:cTn id="8" dur="2000" fill="hold"/>
                                        <p:tgtEl>
                                          <p:spTgt spid="3"/>
                                        </p:tgtEl>
                                        <p:attrNameLst>
                                          <p:attrName>ppt_x</p:attrName>
                                          <p:attrName>ppt_y</p:attrName>
                                        </p:attrNameLst>
                                      </p:cBhvr>
                                      <p:rCtr x="24648" y="-64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0 L 0.01159 -0.65926 " pathEditMode="relative" rAng="0" ptsTypes="AA">
                                      <p:cBhvr>
                                        <p:cTn id="12" dur="1000" fill="hold"/>
                                        <p:tgtEl>
                                          <p:spTgt spid="8"/>
                                        </p:tgtEl>
                                        <p:attrNameLst>
                                          <p:attrName>ppt_x</p:attrName>
                                          <p:attrName>ppt_y</p:attrName>
                                        </p:attrNameLst>
                                      </p:cBhvr>
                                      <p:rCtr x="573" y="-329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CB68C3-67C8-48E4-9D9F-02FC1F9BB0E3}"/>
              </a:ext>
            </a:extLst>
          </p:cNvPr>
          <p:cNvPicPr>
            <a:picLocks noChangeAspect="1"/>
          </p:cNvPicPr>
          <p:nvPr/>
        </p:nvPicPr>
        <p:blipFill>
          <a:blip r:embed="rId3"/>
          <a:stretch>
            <a:fillRect/>
          </a:stretch>
        </p:blipFill>
        <p:spPr>
          <a:xfrm>
            <a:off x="9832" y="1092997"/>
            <a:ext cx="12192000" cy="4774731"/>
          </a:xfrm>
          <a:prstGeom prst="rect">
            <a:avLst/>
          </a:prstGeom>
        </p:spPr>
      </p:pic>
      <p:sp>
        <p:nvSpPr>
          <p:cNvPr id="39" name="Rectangle 38">
            <a:extLst>
              <a:ext uri="{FF2B5EF4-FFF2-40B4-BE49-F238E27FC236}">
                <a16:creationId xmlns:a16="http://schemas.microsoft.com/office/drawing/2014/main" id="{EA374403-CA1F-47FE-9EF4-A0278D760CCA}"/>
              </a:ext>
            </a:extLst>
          </p:cNvPr>
          <p:cNvSpPr/>
          <p:nvPr/>
        </p:nvSpPr>
        <p:spPr>
          <a:xfrm>
            <a:off x="254550" y="1092997"/>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73D2E9EA-5ACF-42E8-9731-BFB81DAEE2CC}"/>
              </a:ext>
            </a:extLst>
          </p:cNvPr>
          <p:cNvSpPr/>
          <p:nvPr/>
        </p:nvSpPr>
        <p:spPr>
          <a:xfrm>
            <a:off x="4715425" y="1092996"/>
            <a:ext cx="847726" cy="89455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0AE84F00-7CF9-4AFE-AC0A-CC504B69E084}"/>
              </a:ext>
            </a:extLst>
          </p:cNvPr>
          <p:cNvSpPr/>
          <p:nvPr/>
        </p:nvSpPr>
        <p:spPr>
          <a:xfrm>
            <a:off x="7369725" y="2626522"/>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D41563A-957B-4074-A0F6-193A39B8FC9D}"/>
              </a:ext>
            </a:extLst>
          </p:cNvPr>
          <p:cNvSpPr/>
          <p:nvPr/>
        </p:nvSpPr>
        <p:spPr>
          <a:xfrm>
            <a:off x="733424" y="4175922"/>
            <a:ext cx="962026"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B876F5F5-E23B-40E6-9EE2-90627C169014}"/>
              </a:ext>
            </a:extLst>
          </p:cNvPr>
          <p:cNvSpPr/>
          <p:nvPr/>
        </p:nvSpPr>
        <p:spPr>
          <a:xfrm>
            <a:off x="5314949" y="4013200"/>
            <a:ext cx="1346201" cy="107949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0B1E4E2A-5C5E-4B78-949D-BA9606902A3D}"/>
              </a:ext>
            </a:extLst>
          </p:cNvPr>
          <p:cNvSpPr/>
          <p:nvPr/>
        </p:nvSpPr>
        <p:spPr>
          <a:xfrm>
            <a:off x="1143358" y="1103718"/>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869EC9DE-4003-4C96-A42D-5DE9E7C61B7C}"/>
              </a:ext>
            </a:extLst>
          </p:cNvPr>
          <p:cNvSpPr/>
          <p:nvPr/>
        </p:nvSpPr>
        <p:spPr>
          <a:xfrm>
            <a:off x="10143218" y="1015672"/>
            <a:ext cx="1402992" cy="1187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6662E4E2-4818-4D42-BD5B-0D81990C7F75}"/>
              </a:ext>
            </a:extLst>
          </p:cNvPr>
          <p:cNvSpPr/>
          <p:nvPr/>
        </p:nvSpPr>
        <p:spPr>
          <a:xfrm>
            <a:off x="3181041" y="2464596"/>
            <a:ext cx="1365559" cy="10215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8C310B4B-2AEF-44DF-AA92-EE2748BFC80F}"/>
              </a:ext>
            </a:extLst>
          </p:cNvPr>
          <p:cNvSpPr/>
          <p:nvPr/>
        </p:nvSpPr>
        <p:spPr>
          <a:xfrm>
            <a:off x="9465033" y="4189810"/>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6C4279CA-3432-4096-9281-1B5C0DB86585}"/>
              </a:ext>
            </a:extLst>
          </p:cNvPr>
          <p:cNvSpPr/>
          <p:nvPr/>
        </p:nvSpPr>
        <p:spPr>
          <a:xfrm>
            <a:off x="1430029" y="26265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F06E752-3128-4DE3-A45C-B40E8C9D7A1D}"/>
              </a:ext>
            </a:extLst>
          </p:cNvPr>
          <p:cNvSpPr/>
          <p:nvPr/>
        </p:nvSpPr>
        <p:spPr>
          <a:xfrm>
            <a:off x="3774659" y="109299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A7585AC9-32AD-471D-B35C-14FD6922CF12}"/>
              </a:ext>
            </a:extLst>
          </p:cNvPr>
          <p:cNvSpPr/>
          <p:nvPr/>
        </p:nvSpPr>
        <p:spPr>
          <a:xfrm>
            <a:off x="8225387" y="2513810"/>
            <a:ext cx="979489" cy="972340"/>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7CE2A6F2-77D4-496F-BE7F-74A76947566C}"/>
              </a:ext>
            </a:extLst>
          </p:cNvPr>
          <p:cNvSpPr/>
          <p:nvPr/>
        </p:nvSpPr>
        <p:spPr>
          <a:xfrm>
            <a:off x="8641555" y="419060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184DAAFD-5D64-4536-ABC1-A69EFF24FE86}"/>
              </a:ext>
            </a:extLst>
          </p:cNvPr>
          <p:cNvSpPr/>
          <p:nvPr/>
        </p:nvSpPr>
        <p:spPr>
          <a:xfrm>
            <a:off x="2006502"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A47A7D6F-5E19-40B8-8A32-56511C4770E0}"/>
              </a:ext>
            </a:extLst>
          </p:cNvPr>
          <p:cNvSpPr/>
          <p:nvPr/>
        </p:nvSpPr>
        <p:spPr>
          <a:xfrm>
            <a:off x="9261671"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B5D6760F-311C-46BC-AAE8-BCB8F826ECB3}"/>
              </a:ext>
            </a:extLst>
          </p:cNvPr>
          <p:cNvSpPr/>
          <p:nvPr/>
        </p:nvSpPr>
        <p:spPr>
          <a:xfrm>
            <a:off x="9380368" y="261223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EF8058B-9381-4AE1-A8F3-BF7D806E64F9}"/>
              </a:ext>
            </a:extLst>
          </p:cNvPr>
          <p:cNvSpPr/>
          <p:nvPr/>
        </p:nvSpPr>
        <p:spPr>
          <a:xfrm>
            <a:off x="1849127" y="423244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1912467A-7614-4D2C-AA5F-913ED2104C7F}"/>
              </a:ext>
            </a:extLst>
          </p:cNvPr>
          <p:cNvSpPr/>
          <p:nvPr/>
        </p:nvSpPr>
        <p:spPr>
          <a:xfrm>
            <a:off x="2873661"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802F7F6D-7CD7-4375-A67E-E3FB9B641F64}"/>
              </a:ext>
            </a:extLst>
          </p:cNvPr>
          <p:cNvSpPr/>
          <p:nvPr/>
        </p:nvSpPr>
        <p:spPr>
          <a:xfrm>
            <a:off x="7503820" y="110649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C750EA9B-F536-4BE8-8223-3047CD22BAE4}"/>
              </a:ext>
            </a:extLst>
          </p:cNvPr>
          <p:cNvSpPr/>
          <p:nvPr/>
        </p:nvSpPr>
        <p:spPr>
          <a:xfrm>
            <a:off x="2298202" y="262652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76E12D54-961D-4B72-B1F0-9C035D7F0E69}"/>
              </a:ext>
            </a:extLst>
          </p:cNvPr>
          <p:cNvSpPr/>
          <p:nvPr/>
        </p:nvSpPr>
        <p:spPr>
          <a:xfrm>
            <a:off x="2739196" y="42009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FCAAE650-7DE4-497F-9200-6182446C3E85}"/>
              </a:ext>
            </a:extLst>
          </p:cNvPr>
          <p:cNvSpPr/>
          <p:nvPr/>
        </p:nvSpPr>
        <p:spPr>
          <a:xfrm>
            <a:off x="6817047" y="4189810"/>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6C6B717B-EB61-45D9-9691-DEA7CBCB4E77}"/>
              </a:ext>
            </a:extLst>
          </p:cNvPr>
          <p:cNvSpPr/>
          <p:nvPr/>
        </p:nvSpPr>
        <p:spPr>
          <a:xfrm>
            <a:off x="5789542" y="1092996"/>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8E6A2AAF-85AD-403A-AFD5-2337F1837514}"/>
              </a:ext>
            </a:extLst>
          </p:cNvPr>
          <p:cNvSpPr/>
          <p:nvPr/>
        </p:nvSpPr>
        <p:spPr>
          <a:xfrm>
            <a:off x="4678547" y="2636841"/>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D959CEFB-6D86-4224-BBE0-E3EC37D1B432}"/>
              </a:ext>
            </a:extLst>
          </p:cNvPr>
          <p:cNvSpPr/>
          <p:nvPr/>
        </p:nvSpPr>
        <p:spPr>
          <a:xfrm>
            <a:off x="772691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F329BF98-88E1-4251-9D05-E8B4576ECD0A}"/>
              </a:ext>
            </a:extLst>
          </p:cNvPr>
          <p:cNvSpPr/>
          <p:nvPr/>
        </p:nvSpPr>
        <p:spPr>
          <a:xfrm>
            <a:off x="3588036" y="4232444"/>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4A16D023-658C-4652-8CE2-2F4C6A591C44}"/>
              </a:ext>
            </a:extLst>
          </p:cNvPr>
          <p:cNvSpPr/>
          <p:nvPr/>
        </p:nvSpPr>
        <p:spPr>
          <a:xfrm>
            <a:off x="1121537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B96771C0-1F91-48F2-A3DE-36ABBDB77E0D}"/>
              </a:ext>
            </a:extLst>
          </p:cNvPr>
          <p:cNvSpPr/>
          <p:nvPr/>
        </p:nvSpPr>
        <p:spPr>
          <a:xfrm>
            <a:off x="6642608"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90914DDC-DF4C-4214-A382-FCBCD45842F6}"/>
              </a:ext>
            </a:extLst>
          </p:cNvPr>
          <p:cNvSpPr/>
          <p:nvPr/>
        </p:nvSpPr>
        <p:spPr>
          <a:xfrm>
            <a:off x="8385367" y="108307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BB55945-8A9D-4915-80C4-C6589D882B80}"/>
              </a:ext>
            </a:extLst>
          </p:cNvPr>
          <p:cNvSpPr/>
          <p:nvPr/>
        </p:nvSpPr>
        <p:spPr>
          <a:xfrm>
            <a:off x="5554871" y="26265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99919CCC-CC4E-4EE8-996B-F19DFD80A8B5}"/>
              </a:ext>
            </a:extLst>
          </p:cNvPr>
          <p:cNvSpPr/>
          <p:nvPr/>
        </p:nvSpPr>
        <p:spPr>
          <a:xfrm>
            <a:off x="6454194" y="2593583"/>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0F5C03AC-4A48-40A7-B4B7-54A02E07748F}"/>
              </a:ext>
            </a:extLst>
          </p:cNvPr>
          <p:cNvSpPr/>
          <p:nvPr/>
        </p:nvSpPr>
        <p:spPr>
          <a:xfrm>
            <a:off x="4457096"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935FA3EE-35BE-4DF2-A0D4-C9572E4F0DEB}"/>
              </a:ext>
            </a:extLst>
          </p:cNvPr>
          <p:cNvSpPr/>
          <p:nvPr/>
        </p:nvSpPr>
        <p:spPr>
          <a:xfrm>
            <a:off x="10333378"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11973F55-EB24-4185-8C96-3E549569948B}"/>
              </a:ext>
            </a:extLst>
          </p:cNvPr>
          <p:cNvSpPr/>
          <p:nvPr/>
        </p:nvSpPr>
        <p:spPr>
          <a:xfrm>
            <a:off x="10278137" y="2612234"/>
            <a:ext cx="714375" cy="7262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28087FF-BE94-48F5-8B17-A805217900F4}"/>
              </a:ext>
            </a:extLst>
          </p:cNvPr>
          <p:cNvSpPr>
            <a:spLocks noGrp="1"/>
          </p:cNvSpPr>
          <p:nvPr>
            <p:ph type="title"/>
          </p:nvPr>
        </p:nvSpPr>
        <p:spPr>
          <a:xfrm>
            <a:off x="1214437" y="5698726"/>
            <a:ext cx="10515600" cy="1325563"/>
          </a:xfrm>
        </p:spPr>
        <p:txBody>
          <a:bodyPr/>
          <a:lstStyle/>
          <a:p>
            <a:r>
              <a:rPr lang="en-GB" dirty="0">
                <a:solidFill>
                  <a:schemeClr val="accent2"/>
                </a:solidFill>
                <a:latin typeface="Arial" panose="020B0604020202020204" pitchFamily="34" charset="0"/>
                <a:cs typeface="Arial" panose="020B0604020202020204" pitchFamily="34" charset="0"/>
              </a:rPr>
              <a:t>Click an image to zoom in on an event</a:t>
            </a:r>
            <a:endParaRPr lang="en-GB" dirty="0"/>
          </a:p>
        </p:txBody>
      </p:sp>
      <mc:AlternateContent xmlns:mc="http://schemas.openxmlformats.org/markup-compatibility/2006">
        <mc:Choice xmlns:psuz="http://schemas.microsoft.com/office/powerpoint/2016/summaryzoom" Requires="psuz">
          <p:graphicFrame>
            <p:nvGraphicFramePr>
              <p:cNvPr id="5" name="Summary Zoom 4">
                <a:extLst>
                  <a:ext uri="{FF2B5EF4-FFF2-40B4-BE49-F238E27FC236}">
                    <a16:creationId xmlns:a16="http://schemas.microsoft.com/office/drawing/2014/main" id="{BF07304D-491D-489A-967D-9F213A718B07}"/>
                  </a:ext>
                </a:extLst>
              </p:cNvPr>
              <p:cNvGraphicFramePr>
                <a:graphicFrameLocks noChangeAspect="1"/>
              </p:cNvGraphicFramePr>
              <p:nvPr>
                <p:extLst>
                  <p:ext uri="{D42A27DB-BD31-4B8C-83A1-F6EECF244321}">
                    <p14:modId xmlns:p14="http://schemas.microsoft.com/office/powerpoint/2010/main" val="2190668705"/>
                  </p:ext>
                </p:extLst>
              </p:nvPr>
            </p:nvGraphicFramePr>
            <p:xfrm>
              <a:off x="73094" y="1092997"/>
              <a:ext cx="12128738" cy="4672006"/>
            </p:xfrm>
            <a:graphic>
              <a:graphicData uri="http://schemas.microsoft.com/office/powerpoint/2016/summaryzoom">
                <psuz:summaryZm>
                  <psuz:summaryZmObj sectionId="{DBC5A7CE-14DE-4860-B78B-40CE66C8EF67}" offsetFactorX="-54366" offsetFactorY="-13854" scaleFactorX="48159" scaleFactorY="85616">
                    <psuz:zmPr id="{5FEE5404-1D88-4A31-AB37-4E11945F39CA}" transitionDur="1000">
                      <p166:blipFill xmlns:p166="http://schemas.microsoft.com/office/powerpoint/2016/6/main">
                        <a:blip r:embed="rId4"/>
                        <a:stretch>
                          <a:fillRect/>
                        </a:stretch>
                      </p166:blipFill>
                      <p166:spPr xmlns:p166="http://schemas.microsoft.com/office/powerpoint/2016/6/main">
                        <a:xfrm>
                          <a:off x="238262" y="65448"/>
                          <a:ext cx="719996" cy="719997"/>
                        </a:xfrm>
                        <a:prstGeom prst="rect">
                          <a:avLst/>
                        </a:prstGeom>
                        <a:ln w="3175">
                          <a:solidFill>
                            <a:prstClr val="ltGray"/>
                          </a:solidFill>
                        </a:ln>
                      </p166:spPr>
                    </psuz:zmPr>
                  </psuz:summaryZmObj>
                  <psuz:summaryZmObj sectionId="{C424B288-191E-4D9A-B73F-0A47DB225A5F}" offsetFactorX="-98412" offsetFactorY="-14502" scaleFactorX="48159" scaleFactorY="85616">
                    <psuz:zmPr id="{4CA8A3BD-6175-4662-9F25-555CBD3705D8}" transitionDur="1000">
                      <p166:blipFill xmlns:p166="http://schemas.microsoft.com/office/powerpoint/2016/6/main">
                        <a:blip r:embed="rId5"/>
                        <a:stretch>
                          <a:fillRect/>
                        </a:stretch>
                      </p166:blipFill>
                      <p166:spPr xmlns:p166="http://schemas.microsoft.com/office/powerpoint/2016/6/main">
                        <a:xfrm>
                          <a:off x="1130861" y="59999"/>
                          <a:ext cx="719996" cy="719997"/>
                        </a:xfrm>
                        <a:prstGeom prst="rect">
                          <a:avLst/>
                        </a:prstGeom>
                        <a:ln w="3175">
                          <a:solidFill>
                            <a:prstClr val="ltGray"/>
                          </a:solidFill>
                        </a:ln>
                      </p166:spPr>
                    </psuz:zmPr>
                  </psuz:summaryZmObj>
                  <psuz:summaryZmObj sectionId="{40456D79-BEDC-4C1B-9C1F-857FEF59BAD2}" offsetFactorX="-145090" offsetFactorY="-12948" scaleFactorX="48159" scaleFactorY="85616">
                    <psuz:zmPr id="{A54155B7-8118-4699-80B0-91DDC9C58820}" transitionDur="1000">
                      <p166:blipFill xmlns:p166="http://schemas.microsoft.com/office/powerpoint/2016/6/main">
                        <a:blip r:embed="rId6"/>
                        <a:stretch>
                          <a:fillRect/>
                        </a:stretch>
                      </p166:blipFill>
                      <p166:spPr xmlns:p166="http://schemas.microsoft.com/office/powerpoint/2016/6/main">
                        <a:xfrm>
                          <a:off x="1984111" y="73067"/>
                          <a:ext cx="719996" cy="719997"/>
                        </a:xfrm>
                        <a:prstGeom prst="rect">
                          <a:avLst/>
                        </a:prstGeom>
                        <a:ln w="3175">
                          <a:solidFill>
                            <a:prstClr val="ltGray"/>
                          </a:solidFill>
                        </a:ln>
                      </p166:spPr>
                    </psuz:zmPr>
                  </psuz:summaryZmObj>
                  <psuz:summaryZmObj sectionId="{B9139E80-6EBF-4337-89FF-3E337967C39F}" offsetFactorX="-189433" offsetFactorY="-14760" scaleFactorX="48159" scaleFactorY="85616">
                    <psuz:zmPr id="{3E3F15DC-D7E7-4004-8433-6055C4B7BD47}" transitionDur="1000">
                      <p166:blipFill xmlns:p166="http://schemas.microsoft.com/office/powerpoint/2016/6/main">
                        <a:blip r:embed="rId7"/>
                        <a:stretch>
                          <a:fillRect/>
                        </a:stretch>
                      </p166:blipFill>
                      <p166:spPr xmlns:p166="http://schemas.microsoft.com/office/powerpoint/2016/6/main">
                        <a:xfrm>
                          <a:off x="2872270" y="57829"/>
                          <a:ext cx="719996" cy="719997"/>
                        </a:xfrm>
                        <a:prstGeom prst="rect">
                          <a:avLst/>
                        </a:prstGeom>
                        <a:ln w="3175">
                          <a:noFill/>
                        </a:ln>
                      </p166:spPr>
                    </psuz:zmPr>
                  </psuz:summaryZmObj>
                  <psuz:summaryZmObj sectionId="{199A889E-8504-45BE-9C2C-EF9F438CC645}" offsetFactorX="-234285" offsetFactorY="-11136" scaleFactorX="48159" scaleFactorY="85616">
                    <psuz:zmPr id="{A7534765-E776-4D51-9150-324CCC1B5DD6}" transitionDur="1000">
                      <p166:blipFill xmlns:p166="http://schemas.microsoft.com/office/powerpoint/2016/6/main">
                        <a:blip r:embed="rId8"/>
                        <a:stretch>
                          <a:fillRect/>
                        </a:stretch>
                      </p166:blipFill>
                      <p166:spPr xmlns:p166="http://schemas.microsoft.com/office/powerpoint/2016/6/main">
                        <a:xfrm>
                          <a:off x="3752819" y="88306"/>
                          <a:ext cx="719996" cy="719997"/>
                        </a:xfrm>
                        <a:prstGeom prst="rect">
                          <a:avLst/>
                        </a:prstGeom>
                        <a:ln w="3175">
                          <a:solidFill>
                            <a:prstClr val="ltGray"/>
                          </a:solidFill>
                        </a:ln>
                      </p166:spPr>
                    </psuz:zmPr>
                  </psuz:summaryZmObj>
                  <psuz:summaryZmObj sectionId="{D2C1A087-26BF-42A9-8962-DA1246EE71DD}" offsetFactorX="-269963" offsetFactorY="-8497" scaleFactorX="89077" scaleFactorY="111895">
                    <psuz:zmPr id="{0F1E95BE-A5EA-4F53-98B5-84E9C2642B11}" transitionDur="1000">
                      <p166:blipFill xmlns:p166="http://schemas.microsoft.com/office/powerpoint/2016/6/main">
                        <a:blip r:embed="rId9"/>
                        <a:stretch>
                          <a:fillRect/>
                        </a:stretch>
                      </p166:blipFill>
                      <p166:spPr xmlns:p166="http://schemas.microsoft.com/office/powerpoint/2016/6/main">
                        <a:xfrm>
                          <a:off x="4464653" y="1"/>
                          <a:ext cx="1331737" cy="940993"/>
                        </a:xfrm>
                        <a:prstGeom prst="rect">
                          <a:avLst/>
                        </a:prstGeom>
                        <a:ln w="3175">
                          <a:noFill/>
                        </a:ln>
                      </p166:spPr>
                    </psuz:zmPr>
                  </psuz:summaryZmObj>
                  <psuz:summaryZmObj sectionId="{1110868B-4DD4-4E62-BC0C-D4B71D86D43C}" offsetFactorX="-302914" offsetFactorY="-16076" scaleFactorX="48159" scaleFactorY="85616">
                    <psuz:zmPr id="{C96558FD-D904-4437-A4A3-F00DC0A06673}" transitionDur="1000">
                      <p166:blipFill xmlns:p166="http://schemas.microsoft.com/office/powerpoint/2016/6/main">
                        <a:blip r:embed="rId10"/>
                        <a:stretch>
                          <a:fillRect/>
                        </a:stretch>
                      </p166:blipFill>
                      <p166:spPr xmlns:p166="http://schemas.microsoft.com/office/powerpoint/2016/6/main">
                        <a:xfrm>
                          <a:off x="5828998" y="46762"/>
                          <a:ext cx="719996" cy="719997"/>
                        </a:xfrm>
                        <a:prstGeom prst="rect">
                          <a:avLst/>
                        </a:prstGeom>
                        <a:ln w="3175">
                          <a:solidFill>
                            <a:prstClr val="ltGray"/>
                          </a:solidFill>
                        </a:ln>
                      </p166:spPr>
                    </psuz:zmPr>
                  </psuz:summaryZmObj>
                  <psuz:summaryZmObj sectionId="{7B7251ED-1DB9-4114-8794-311F83F16A1B}" offsetFactorX="373663" offsetFactorY="-120186" scaleFactorX="48159" scaleFactorY="85616">
                    <psuz:zmPr id="{30BCE711-9B0A-41A7-B5EA-3CD0C7697CC3}" transitionDur="1000">
                      <p166:blipFill xmlns:p166="http://schemas.microsoft.com/office/powerpoint/2016/6/main">
                        <a:blip r:embed="rId11"/>
                        <a:stretch>
                          <a:fillRect/>
                        </a:stretch>
                      </p166:blipFill>
                      <p166:spPr xmlns:p166="http://schemas.microsoft.com/office/powerpoint/2016/6/main">
                        <a:xfrm>
                          <a:off x="6637471" y="68263"/>
                          <a:ext cx="719996" cy="719997"/>
                        </a:xfrm>
                        <a:prstGeom prst="rect">
                          <a:avLst/>
                        </a:prstGeom>
                        <a:ln w="3175">
                          <a:solidFill>
                            <a:prstClr val="ltGray"/>
                          </a:solidFill>
                        </a:ln>
                      </p166:spPr>
                    </psuz:zmPr>
                  </psuz:summaryZmObj>
                  <psuz:summaryZmObj sectionId="{A297C11C-964C-4FD7-8532-10CAD94618F9}" offsetFactorX="327473" offsetFactorY="-120625" scaleFactorX="48159" scaleFactorY="85616">
                    <psuz:zmPr id="{689181A5-2A0F-44B7-8E8B-B061C491EBC5}" transitionDur="1000">
                      <p166:blipFill xmlns:p166="http://schemas.microsoft.com/office/powerpoint/2016/6/main">
                        <a:blip r:embed="rId12"/>
                        <a:stretch>
                          <a:fillRect/>
                        </a:stretch>
                      </p166:blipFill>
                      <p166:spPr xmlns:p166="http://schemas.microsoft.com/office/powerpoint/2016/6/main">
                        <a:xfrm>
                          <a:off x="7498017" y="64571"/>
                          <a:ext cx="719996" cy="719997"/>
                        </a:xfrm>
                        <a:prstGeom prst="rect">
                          <a:avLst/>
                        </a:prstGeom>
                        <a:ln w="3175">
                          <a:solidFill>
                            <a:prstClr val="ltGray"/>
                          </a:solidFill>
                        </a:ln>
                      </p166:spPr>
                    </psuz:zmPr>
                  </psuz:summaryZmObj>
                  <psuz:summaryZmObj sectionId="{E2CC20F9-48D5-41E7-A847-88EB7E3CBE47}" offsetFactorX="282939" offsetFactorY="-119719" scaleFactorX="48159" scaleFactorY="85616">
                    <psuz:zmPr id="{23A796B3-3200-4CD7-857A-F3A211398EF7}" transitionDur="1000">
                      <p166:blipFill xmlns:p166="http://schemas.microsoft.com/office/powerpoint/2016/6/main">
                        <a:blip r:embed="rId13"/>
                        <a:stretch>
                          <a:fillRect/>
                        </a:stretch>
                      </p166:blipFill>
                      <p166:spPr xmlns:p166="http://schemas.microsoft.com/office/powerpoint/2016/6/main">
                        <a:xfrm>
                          <a:off x="8383320" y="72190"/>
                          <a:ext cx="719996" cy="719997"/>
                        </a:xfrm>
                        <a:prstGeom prst="rect">
                          <a:avLst/>
                        </a:prstGeom>
                        <a:ln w="3175">
                          <a:solidFill>
                            <a:prstClr val="ltGray"/>
                          </a:solidFill>
                        </a:ln>
                      </p166:spPr>
                    </psuz:zmPr>
                  </psuz:summaryZmObj>
                  <psuz:summaryZmObj sectionId="{FDA5C819-9BE9-4091-B9C5-50629FAC018A}" offsetFactorX="237449" offsetFactorY="-119242" scaleFactorX="48159" scaleFactorY="85616">
                    <psuz:zmPr id="{A455DB8A-64E8-40C5-8073-D20F31739C3C}" transitionDur="1000">
                      <p166:blipFill xmlns:p166="http://schemas.microsoft.com/office/powerpoint/2016/6/main">
                        <a:blip r:embed="rId14"/>
                        <a:stretch>
                          <a:fillRect/>
                        </a:stretch>
                      </p166:blipFill>
                      <p166:spPr xmlns:p166="http://schemas.microsoft.com/office/powerpoint/2016/6/main">
                        <a:xfrm>
                          <a:off x="9254331" y="76201"/>
                          <a:ext cx="719996" cy="719997"/>
                        </a:xfrm>
                        <a:prstGeom prst="rect">
                          <a:avLst/>
                        </a:prstGeom>
                        <a:ln w="3175">
                          <a:solidFill>
                            <a:prstClr val="ltGray"/>
                          </a:solidFill>
                        </a:ln>
                      </p166:spPr>
                    </psuz:zmPr>
                  </psuz:summaryZmObj>
                  <psuz:summaryZmObj sectionId="{59B0B951-2623-43E4-BBFE-93E09AC4D45E}" offsetFactorX="216904" offsetFactorY="-98090" scaleFactorX="98413" scaleFactorY="146043">
                    <psuz:zmPr id="{DDF8C141-ABF5-42F7-A031-BFAFEFD5D1F2}" transitionDur="1000">
                      <p166:blipFill xmlns:p166="http://schemas.microsoft.com/office/powerpoint/2016/6/main">
                        <a:blip r:embed="rId15"/>
                        <a:stretch>
                          <a:fillRect/>
                        </a:stretch>
                      </p166:blipFill>
                      <p166:spPr xmlns:p166="http://schemas.microsoft.com/office/powerpoint/2016/6/main">
                        <a:xfrm>
                          <a:off x="10122621" y="0"/>
                          <a:ext cx="1471314" cy="1228164"/>
                        </a:xfrm>
                        <a:prstGeom prst="rect">
                          <a:avLst/>
                        </a:prstGeom>
                        <a:ln w="3175">
                          <a:solidFill>
                            <a:prstClr val="ltGray"/>
                          </a:solidFill>
                        </a:ln>
                      </p166:spPr>
                    </psuz:zmPr>
                  </psuz:summaryZmObj>
                  <psuz:summaryZmObj sectionId="{24F0AFE5-8B91-4D69-A42B-9B94DD6587AD}" offsetFactorX="94292" offsetFactorY="58897" scaleFactorX="48159" scaleFactorY="85616">
                    <psuz:zmPr id="{1756E74A-2C73-42E4-8C91-85FBEC02F7AD}" transitionDur="1000">
                      <p166:blipFill xmlns:p166="http://schemas.microsoft.com/office/powerpoint/2016/6/main">
                        <a:blip r:embed="rId16"/>
                        <a:stretch>
                          <a:fillRect/>
                        </a:stretch>
                      </p166:blipFill>
                      <p166:spPr xmlns:p166="http://schemas.microsoft.com/office/powerpoint/2016/6/main">
                        <a:xfrm>
                          <a:off x="10216285" y="1574281"/>
                          <a:ext cx="719996" cy="719997"/>
                        </a:xfrm>
                        <a:prstGeom prst="rect">
                          <a:avLst/>
                        </a:prstGeom>
                        <a:ln w="3175">
                          <a:solidFill>
                            <a:prstClr val="ltGray"/>
                          </a:solidFill>
                        </a:ln>
                      </p166:spPr>
                    </psuz:zmPr>
                  </psuz:summaryZmObj>
                  <psuz:summaryZmObj sectionId="{06330919-DFD8-43E2-AB8F-B60031ACD22E}" offsetFactorX="-68553" offsetFactorY="58812" scaleFactorX="48159" scaleFactorY="85616">
                    <psuz:zmPr id="{66AD8B6D-D3BB-4BE2-9ED2-83912E35A42F}" transitionDur="1000">
                      <p166:blipFill xmlns:p166="http://schemas.microsoft.com/office/powerpoint/2016/6/main">
                        <a:blip r:embed="rId17"/>
                        <a:stretch>
                          <a:fillRect/>
                        </a:stretch>
                      </p166:blipFill>
                      <p166:spPr xmlns:p166="http://schemas.microsoft.com/office/powerpoint/2016/6/main">
                        <a:xfrm>
                          <a:off x="9332791" y="1573566"/>
                          <a:ext cx="719996" cy="719997"/>
                        </a:xfrm>
                        <a:prstGeom prst="rect">
                          <a:avLst/>
                        </a:prstGeom>
                        <a:ln w="3175">
                          <a:solidFill>
                            <a:prstClr val="ltGray"/>
                          </a:solidFill>
                        </a:ln>
                      </p166:spPr>
                    </psuz:zmPr>
                  </psuz:summaryZmObj>
                  <psuz:summaryZmObj sectionId="{4DAEF518-28B6-4435-9C32-0AE7350E3F26}" offsetFactorX="484838" offsetFactorY="-45106" scaleFactorX="65260" scaleFactorY="116018">
                    <psuz:zmPr id="{64798923-AEAA-4005-9085-2F15920234AF}" transitionDur="1000">
                      <p166:blipFill xmlns:p166="http://schemas.microsoft.com/office/powerpoint/2016/6/main">
                        <a:blip r:embed="rId18"/>
                        <a:stretch>
                          <a:fillRect/>
                        </a:stretch>
                      </p166:blipFill>
                      <p166:spPr xmlns:p166="http://schemas.microsoft.com/office/powerpoint/2016/6/main">
                        <a:xfrm>
                          <a:off x="8171750" y="1468846"/>
                          <a:ext cx="975663" cy="975666"/>
                        </a:xfrm>
                        <a:prstGeom prst="rect">
                          <a:avLst/>
                        </a:prstGeom>
                        <a:ln w="3175">
                          <a:solidFill>
                            <a:prstClr val="ltGray"/>
                          </a:solidFill>
                        </a:ln>
                      </p166:spPr>
                    </psuz:zmPr>
                  </psuz:summaryZmObj>
                  <psuz:summaryZmObj sectionId="{33F8F831-306E-41D8-BED1-654CE67F1BE9}" offsetFactorX="314093" offsetFactorY="-46438" scaleFactorX="48159" scaleFactorY="85616">
                    <psuz:zmPr id="{67565B21-3182-48C8-9627-F7F6D7755705}" transitionDur="1000">
                      <p166:blipFill xmlns:p166="http://schemas.microsoft.com/office/powerpoint/2016/6/main">
                        <a:blip r:embed="rId19"/>
                        <a:stretch>
                          <a:fillRect/>
                        </a:stretch>
                      </p166:blipFill>
                      <p166:spPr xmlns:p166="http://schemas.microsoft.com/office/powerpoint/2016/6/main">
                        <a:xfrm>
                          <a:off x="7297980" y="1585480"/>
                          <a:ext cx="719996" cy="719997"/>
                        </a:xfrm>
                        <a:prstGeom prst="rect">
                          <a:avLst/>
                        </a:prstGeom>
                        <a:ln w="3175">
                          <a:solidFill>
                            <a:prstClr val="ltGray"/>
                          </a:solidFill>
                        </a:ln>
                      </p166:spPr>
                    </psuz:zmPr>
                  </psuz:summaryZmObj>
                  <psuz:summaryZmObj sectionId="{A5D95870-4B4F-48AF-8F46-D6B2AAB274B8}" offsetFactorX="151759" offsetFactorY="-47418" scaleFactorX="48159" scaleFactorY="85616">
                    <psuz:zmPr id="{66DD6DFF-0046-4DC0-868E-5121985C0ACE}" transitionDur="1000">
                      <p166:blipFill xmlns:p166="http://schemas.microsoft.com/office/powerpoint/2016/6/main">
                        <a:blip r:embed="rId20"/>
                        <a:stretch>
                          <a:fillRect/>
                        </a:stretch>
                      </p166:blipFill>
                      <p166:spPr xmlns:p166="http://schemas.microsoft.com/office/powerpoint/2016/6/main">
                        <a:xfrm>
                          <a:off x="6422125" y="1577238"/>
                          <a:ext cx="719996" cy="719997"/>
                        </a:xfrm>
                        <a:prstGeom prst="rect">
                          <a:avLst/>
                        </a:prstGeom>
                        <a:ln w="3175">
                          <a:solidFill>
                            <a:prstClr val="ltGray"/>
                          </a:solidFill>
                        </a:ln>
                      </p166:spPr>
                    </psuz:zmPr>
                  </psuz:summaryZmObj>
                  <psuz:summaryZmObj sectionId="{F1BCC5EB-C17F-48F8-AD76-35CBADABEFB8}" offsetFactorX="-12742" offsetFactorY="-46237" scaleFactorX="48159" scaleFactorY="85616">
                    <psuz:zmPr id="{49449002-5579-4D2D-9C00-F804F0E5C9B8}" transitionDur="1000">
                      <p166:blipFill xmlns:p166="http://schemas.microsoft.com/office/powerpoint/2016/6/main">
                        <a:blip r:embed="rId21"/>
                        <a:stretch>
                          <a:fillRect/>
                        </a:stretch>
                      </p166:blipFill>
                      <p166:spPr xmlns:p166="http://schemas.microsoft.com/office/powerpoint/2016/6/main">
                        <a:xfrm>
                          <a:off x="5513873" y="1587170"/>
                          <a:ext cx="719996" cy="719997"/>
                        </a:xfrm>
                        <a:prstGeom prst="rect">
                          <a:avLst/>
                        </a:prstGeom>
                        <a:ln w="3175">
                          <a:solidFill>
                            <a:prstClr val="ltGray"/>
                          </a:solidFill>
                        </a:ln>
                      </p166:spPr>
                    </psuz:zmPr>
                  </psuz:summaryZmObj>
                  <psuz:summaryZmObj sectionId="{B006E59B-E38D-4A3E-8E2E-77FF225A9936}" offsetFactorX="-174822" offsetFactorY="-48173" scaleFactorX="48159" scaleFactorY="85616">
                    <psuz:zmPr id="{D0DF2876-6EFB-4F98-B628-320EBA124679}" transitionDur="1000">
                      <p166:blipFill xmlns:p166="http://schemas.microsoft.com/office/powerpoint/2016/6/main">
                        <a:blip r:embed="rId22"/>
                        <a:stretch>
                          <a:fillRect/>
                        </a:stretch>
                      </p166:blipFill>
                      <p166:spPr xmlns:p166="http://schemas.microsoft.com/office/powerpoint/2016/6/main">
                        <a:xfrm>
                          <a:off x="4641815" y="1570889"/>
                          <a:ext cx="719996" cy="719997"/>
                        </a:xfrm>
                        <a:prstGeom prst="rect">
                          <a:avLst/>
                        </a:prstGeom>
                        <a:ln w="3175">
                          <a:solidFill>
                            <a:prstClr val="ltGray"/>
                          </a:solidFill>
                        </a:ln>
                      </p166:spPr>
                    </psuz:zmPr>
                  </psuz:summaryZmObj>
                  <psuz:summaryZmObj sectionId="{2A358692-6011-44E5-A6C7-F01F3217A4C3}" offsetFactorX="-355123" offsetFactorY="-44456" scaleFactorX="88415" scaleFactorY="113263">
                    <psuz:zmPr id="{2E7F9458-1D25-45A8-BE2E-7073F2E9B3DC}" transitionDur="1000">
                      <p166:blipFill xmlns:p166="http://schemas.microsoft.com/office/powerpoint/2016/6/main">
                        <a:blip r:embed="rId23"/>
                        <a:stretch>
                          <a:fillRect/>
                        </a:stretch>
                      </p166:blipFill>
                      <p166:spPr xmlns:p166="http://schemas.microsoft.com/office/powerpoint/2016/6/main">
                        <a:xfrm>
                          <a:off x="3196425" y="1485897"/>
                          <a:ext cx="1321840" cy="952497"/>
                        </a:xfrm>
                        <a:prstGeom prst="rect">
                          <a:avLst/>
                        </a:prstGeom>
                        <a:ln w="3175">
                          <a:solidFill>
                            <a:prstClr val="ltGray"/>
                          </a:solidFill>
                        </a:ln>
                      </p166:spPr>
                    </psuz:zmPr>
                  </psuz:summaryZmObj>
                  <psuz:summaryZmObj sectionId="{B108F642-9197-49D6-A1B1-EB6B4008B00B}" offsetFactorX="-540266" offsetFactorY="-46311" scaleFactorX="48159" scaleFactorY="85616">
                    <psuz:zmPr id="{69A94D34-9D09-403A-BF07-261629507943}" transitionDur="1000">
                      <p166:blipFill xmlns:p166="http://schemas.microsoft.com/office/powerpoint/2016/6/main">
                        <a:blip r:embed="rId24"/>
                        <a:stretch>
                          <a:fillRect/>
                        </a:stretch>
                      </p166:blipFill>
                      <p166:spPr xmlns:p166="http://schemas.microsoft.com/office/powerpoint/2016/6/main">
                        <a:xfrm>
                          <a:off x="2280488" y="1586548"/>
                          <a:ext cx="719996" cy="719997"/>
                        </a:xfrm>
                        <a:prstGeom prst="rect">
                          <a:avLst/>
                        </a:prstGeom>
                        <a:ln w="3175">
                          <a:solidFill>
                            <a:prstClr val="ltGray"/>
                          </a:solidFill>
                        </a:ln>
                      </p166:spPr>
                    </psuz:zmPr>
                  </psuz:summaryZmObj>
                  <psuz:summaryZmObj sectionId="{96C13359-5504-46F1-9599-A06454E1CE53}" offsetFactorX="23573" offsetFactorY="-151773" scaleFactorX="48159" scaleFactorY="85616">
                    <psuz:zmPr id="{BDB0FC9B-372A-4F1A-91BF-96F016601D9D}" transitionDur="1000">
                      <p166:blipFill xmlns:p166="http://schemas.microsoft.com/office/powerpoint/2016/6/main">
                        <a:blip r:embed="rId25"/>
                        <a:stretch>
                          <a:fillRect/>
                        </a:stretch>
                      </p166:blipFill>
                      <p166:spPr xmlns:p166="http://schemas.microsoft.com/office/powerpoint/2016/6/main">
                        <a:xfrm>
                          <a:off x="1403482" y="1596678"/>
                          <a:ext cx="719996" cy="719997"/>
                        </a:xfrm>
                        <a:prstGeom prst="rect">
                          <a:avLst/>
                        </a:prstGeom>
                        <a:ln w="3175">
                          <a:solidFill>
                            <a:prstClr val="ltGray"/>
                          </a:solidFill>
                        </a:ln>
                      </p166:spPr>
                    </psuz:zmPr>
                  </psuz:summaryZmObj>
                  <psuz:summaryZmObj sectionId="{ED2B3069-71F3-4601-BFDD-85C4F52ECD36}" offsetFactorX="-118502" offsetFactorY="33727" scaleFactorX="65787" scaleFactorY="85616">
                    <psuz:zmPr id="{073E8226-2638-43E1-83D5-480516AEA1A0}" transitionDur="1000">
                      <p166:blipFill xmlns:p166="http://schemas.microsoft.com/office/powerpoint/2016/6/main">
                        <a:blip r:embed="rId26"/>
                        <a:stretch>
                          <a:fillRect/>
                        </a:stretch>
                      </p166:blipFill>
                      <p166:spPr xmlns:p166="http://schemas.microsoft.com/office/powerpoint/2016/6/main">
                        <a:xfrm>
                          <a:off x="698735" y="3156661"/>
                          <a:ext cx="983542" cy="719997"/>
                        </a:xfrm>
                        <a:prstGeom prst="rect">
                          <a:avLst/>
                        </a:prstGeom>
                        <a:ln w="3175">
                          <a:solidFill>
                            <a:prstClr val="ltGray"/>
                          </a:solidFill>
                        </a:ln>
                      </p166:spPr>
                    </psuz:zmPr>
                  </psuz:summaryZmObj>
                  <psuz:summaryZmObj sectionId="{BEAFD5E2-64F1-4F24-A70A-2722DA67B291}" offsetFactorX="-156728" offsetFactorY="36244" scaleFactorX="48159" scaleFactorY="85616">
                    <psuz:zmPr id="{E5852541-7005-43DC-86A4-319853BB8A92}" transitionDur="1000">
                      <p166:blipFill xmlns:p166="http://schemas.microsoft.com/office/powerpoint/2016/6/main">
                        <a:blip r:embed="rId27"/>
                        <a:stretch>
                          <a:fillRect/>
                        </a:stretch>
                      </p166:blipFill>
                      <p166:spPr xmlns:p166="http://schemas.microsoft.com/office/powerpoint/2016/6/main">
                        <a:xfrm>
                          <a:off x="1810118" y="3177828"/>
                          <a:ext cx="719996" cy="719997"/>
                        </a:xfrm>
                        <a:prstGeom prst="rect">
                          <a:avLst/>
                        </a:prstGeom>
                        <a:ln w="3175">
                          <a:solidFill>
                            <a:prstClr val="ltGray"/>
                          </a:solidFill>
                        </a:ln>
                      </p166:spPr>
                    </psuz:zmPr>
                  </psuz:summaryZmObj>
                  <psuz:summaryZmObj sectionId="{A8BAF433-15A3-454A-8A91-F0F558ABE857}" offsetFactorX="-201963" offsetFactorY="36371" scaleFactorX="48159" scaleFactorY="85616">
                    <psuz:zmPr id="{CD1C7BB3-E8FB-4111-828F-70C212B7269C}" transitionDur="1000">
                      <p166:blipFill xmlns:p166="http://schemas.microsoft.com/office/powerpoint/2016/6/main">
                        <a:blip r:embed="rId28"/>
                        <a:stretch>
                          <a:fillRect/>
                        </a:stretch>
                      </p166:blipFill>
                      <p166:spPr xmlns:p166="http://schemas.microsoft.com/office/powerpoint/2016/6/main">
                        <a:xfrm>
                          <a:off x="2684941" y="3178896"/>
                          <a:ext cx="719996" cy="719997"/>
                        </a:xfrm>
                        <a:prstGeom prst="rect">
                          <a:avLst/>
                        </a:prstGeom>
                        <a:ln w="3175">
                          <a:solidFill>
                            <a:prstClr val="ltGray"/>
                          </a:solidFill>
                        </a:ln>
                      </p166:spPr>
                    </psuz:zmPr>
                  </psuz:summaryZmObj>
                  <psuz:summaryZmObj sectionId="{32D8EE4C-1EAB-4B65-853B-502584BFECEA}" offsetFactorX="-246560" offsetFactorY="35112" scaleFactorX="48159" scaleFactorY="85616">
                    <psuz:zmPr id="{4D3F9B93-2D0D-46CF-B2D1-01AFCE0D7F70}" transitionDur="1000">
                      <p166:blipFill xmlns:p166="http://schemas.microsoft.com/office/powerpoint/2016/6/main">
                        <a:blip r:embed="rId29"/>
                        <a:stretch>
                          <a:fillRect/>
                        </a:stretch>
                      </p166:blipFill>
                      <p166:spPr xmlns:p166="http://schemas.microsoft.com/office/powerpoint/2016/6/main">
                        <a:xfrm>
                          <a:off x="3569303" y="3168308"/>
                          <a:ext cx="719996" cy="719997"/>
                        </a:xfrm>
                        <a:prstGeom prst="rect">
                          <a:avLst/>
                        </a:prstGeom>
                        <a:ln w="3175">
                          <a:solidFill>
                            <a:prstClr val="ltGray"/>
                          </a:solidFill>
                        </a:ln>
                      </p166:spPr>
                    </psuz:zmPr>
                  </psuz:summaryZmObj>
                  <psuz:summaryZmObj sectionId="{E18C1E62-EA37-443C-9126-C14A01F07F2D}" offsetFactorX="-292432" offsetFactorY="33979" scaleFactorX="48159" scaleFactorY="85616">
                    <psuz:zmPr id="{BCB16C38-CAF6-48EA-908D-A2F773EFA181}" transitionDur="1000">
                      <p166:blipFill xmlns:p166="http://schemas.microsoft.com/office/powerpoint/2016/6/main">
                        <a:blip r:embed="rId30"/>
                        <a:stretch>
                          <a:fillRect/>
                        </a:stretch>
                      </p166:blipFill>
                      <p166:spPr xmlns:p166="http://schemas.microsoft.com/office/powerpoint/2016/6/main">
                        <a:xfrm>
                          <a:off x="4434603" y="3158780"/>
                          <a:ext cx="719996" cy="719997"/>
                        </a:xfrm>
                        <a:prstGeom prst="rect">
                          <a:avLst/>
                        </a:prstGeom>
                        <a:ln w="3175">
                          <a:solidFill>
                            <a:prstClr val="ltGray"/>
                          </a:solidFill>
                        </a:ln>
                      </p166:spPr>
                    </psuz:zmPr>
                  </psuz:summaryZmObj>
                  <psuz:summaryZmObj sectionId="{547D7BAF-6DAC-48F4-9E27-038D4743D657}" offsetFactorX="-315660" offsetFactorY="32053" scaleFactorX="88668" scaleFactorY="128184">
                    <psuz:zmPr id="{0F8CAFB1-204E-428C-A00A-06F28F75CB2F}" transitionDur="1000">
                      <p166:blipFill xmlns:p166="http://schemas.microsoft.com/office/powerpoint/2016/6/main">
                        <a:blip r:embed="rId31"/>
                        <a:stretch>
                          <a:fillRect/>
                        </a:stretch>
                      </p166:blipFill>
                      <p166:spPr xmlns:p166="http://schemas.microsoft.com/office/powerpoint/2016/6/main">
                        <a:xfrm>
                          <a:off x="5335627" y="2963593"/>
                          <a:ext cx="1325622" cy="1077977"/>
                        </a:xfrm>
                        <a:prstGeom prst="rect">
                          <a:avLst/>
                        </a:prstGeom>
                        <a:ln w="3175">
                          <a:solidFill>
                            <a:prstClr val="ltGray"/>
                          </a:solidFill>
                        </a:ln>
                      </p166:spPr>
                    </psuz:zmPr>
                  </psuz:summaryZmObj>
                  <psuz:summaryZmObj sectionId="{904828C0-9FC1-4EC3-86BA-0DFB652827F3}" offsetFactorX="385449" offsetFactorY="-71356" scaleFactorX="48159" scaleFactorY="85616">
                    <psuz:zmPr id="{58BF13CF-E60B-4B2E-AB18-3DCA5F1E2C1E}" transitionDur="1000">
                      <p166:blipFill xmlns:p166="http://schemas.microsoft.com/office/powerpoint/2016/6/main">
                        <a:blip r:embed="rId32"/>
                        <a:stretch>
                          <a:fillRect/>
                        </a:stretch>
                      </p166:blipFill>
                      <p166:spPr xmlns:p166="http://schemas.microsoft.com/office/powerpoint/2016/6/main">
                        <a:xfrm>
                          <a:off x="6813677" y="3169979"/>
                          <a:ext cx="719996" cy="719997"/>
                        </a:xfrm>
                        <a:prstGeom prst="rect">
                          <a:avLst/>
                        </a:prstGeom>
                        <a:ln w="3175">
                          <a:solidFill>
                            <a:prstClr val="ltGray"/>
                          </a:solidFill>
                        </a:ln>
                      </p166:spPr>
                    </psuz:zmPr>
                  </psuz:summaryZmObj>
                  <psuz:summaryZmObj sectionId="{6A84D0C5-8E9C-4059-8C94-CC09CEE403E0}" offsetFactorX="340215" offsetFactorY="-71356" scaleFactorX="48159" scaleFactorY="85616">
                    <psuz:zmPr id="{283B2770-5070-4044-9D4B-EC60C51F98D9}" transitionDur="1000">
                      <p166:blipFill xmlns:p166="http://schemas.microsoft.com/office/powerpoint/2016/6/main">
                        <a:blip r:embed="rId33"/>
                        <a:stretch>
                          <a:fillRect/>
                        </a:stretch>
                      </p166:blipFill>
                      <p166:spPr xmlns:p166="http://schemas.microsoft.com/office/powerpoint/2016/6/main">
                        <a:xfrm>
                          <a:off x="7688515" y="3169979"/>
                          <a:ext cx="719996" cy="719997"/>
                        </a:xfrm>
                        <a:prstGeom prst="rect">
                          <a:avLst/>
                        </a:prstGeom>
                        <a:ln w="3175">
                          <a:solidFill>
                            <a:prstClr val="ltGray"/>
                          </a:solidFill>
                        </a:ln>
                      </p166:spPr>
                    </psuz:zmPr>
                  </psuz:summaryZmObj>
                  <psuz:summaryZmObj sectionId="{22CADF60-CF18-4485-9FAF-1F912868CFD0}" offsetFactorX="296892" offsetFactorY="-71356" scaleFactorX="48159" scaleFactorY="85616">
                    <psuz:zmPr id="{C5E8A4C4-FE5E-4313-94E6-D9B460B36D39}" transitionDur="1000">
                      <p166:blipFill xmlns:p166="http://schemas.microsoft.com/office/powerpoint/2016/6/main">
                        <a:blip r:embed="rId34"/>
                        <a:stretch>
                          <a:fillRect/>
                        </a:stretch>
                      </p166:blipFill>
                      <p166:spPr xmlns:p166="http://schemas.microsoft.com/office/powerpoint/2016/6/main">
                        <a:xfrm>
                          <a:off x="8591923" y="3169979"/>
                          <a:ext cx="719996" cy="719997"/>
                        </a:xfrm>
                        <a:prstGeom prst="rect">
                          <a:avLst/>
                        </a:prstGeom>
                        <a:ln w="3175">
                          <a:solidFill>
                            <a:prstClr val="ltGray"/>
                          </a:solidFill>
                        </a:ln>
                      </p166:spPr>
                    </psuz:zmPr>
                  </psuz:summaryZmObj>
                  <psuz:summaryZmObj sectionId="{686BA454-D8C7-4130-8A29-B3F997AC7A4B}" offsetFactorX="249746" offsetFactorY="-69627" scaleFactorX="48159" scaleFactorY="85616">
                    <psuz:zmPr id="{400A7B71-6FD5-40A7-9955-873ABE944790}" transitionDur="1000">
                      <p166:blipFill xmlns:p166="http://schemas.microsoft.com/office/powerpoint/2016/6/main">
                        <a:blip r:embed="rId35"/>
                        <a:stretch>
                          <a:fillRect/>
                        </a:stretch>
                      </p166:blipFill>
                      <p166:spPr xmlns:p166="http://schemas.microsoft.com/office/powerpoint/2016/6/main">
                        <a:xfrm>
                          <a:off x="9438176" y="3184519"/>
                          <a:ext cx="719996" cy="719997"/>
                        </a:xfrm>
                        <a:prstGeom prst="rect">
                          <a:avLst/>
                        </a:prstGeom>
                        <a:ln w="3175">
                          <a:solidFill>
                            <a:prstClr val="ltGray"/>
                          </a:solidFill>
                        </a:ln>
                      </p166:spPr>
                    </psuz:zmPr>
                  </psuz:summaryZmObj>
                  <psuz:summaryZmObj sectionId="{8178C301-B295-4309-9E3B-EC98A38D635A}" offsetFactorX="204511" offsetFactorY="-72939" scaleFactorX="48159" scaleFactorY="85616">
                    <psuz:zmPr id="{269ED445-06CE-4F6C-BB1F-1D26504DD10E}" transitionDur="1000">
                      <p166:blipFill xmlns:p166="http://schemas.microsoft.com/office/powerpoint/2016/6/main">
                        <a:blip r:embed="rId36"/>
                        <a:stretch>
                          <a:fillRect/>
                        </a:stretch>
                      </p166:blipFill>
                      <p166:spPr xmlns:p166="http://schemas.microsoft.com/office/powerpoint/2016/6/main">
                        <a:xfrm>
                          <a:off x="10312999" y="3156666"/>
                          <a:ext cx="719996" cy="719997"/>
                        </a:xfrm>
                        <a:prstGeom prst="rect">
                          <a:avLst/>
                        </a:prstGeom>
                        <a:ln w="3175">
                          <a:solidFill>
                            <a:prstClr val="ltGray"/>
                          </a:solidFill>
                        </a:ln>
                      </p166:spPr>
                    </psuz:zmPr>
                  </psuz:summaryZmObj>
                  <psuz:summaryZmObj sectionId="{81FDE848-3B94-4E60-9AC1-4C1386104A57}" offsetFactorX="160551" offsetFactorY="-71356" scaleFactorX="48159" scaleFactorY="85616">
                    <psuz:zmPr id="{EA7544A9-EEE5-491F-A13A-5646357B60EB}" transitionDur="1000">
                      <p166:blipFill xmlns:p166="http://schemas.microsoft.com/office/powerpoint/2016/6/main">
                        <a:blip r:embed="rId37"/>
                        <a:stretch>
                          <a:fillRect/>
                        </a:stretch>
                      </p166:blipFill>
                      <p166:spPr xmlns:p166="http://schemas.microsoft.com/office/powerpoint/2016/6/main">
                        <a:xfrm>
                          <a:off x="11206884" y="3169979"/>
                          <a:ext cx="719996" cy="719997"/>
                        </a:xfrm>
                        <a:prstGeom prst="rect">
                          <a:avLst/>
                        </a:prstGeom>
                        <a:ln w="3175">
                          <a:solidFill>
                            <a:prstClr val="ltGray"/>
                          </a:solidFill>
                        </a:ln>
                      </p166:spPr>
                    </psuz:zmPr>
                  </psuz:summaryZmObj>
                  <psuz:gridLayout/>
                </psuz:summaryZm>
              </a:graphicData>
            </a:graphic>
          </p:graphicFrame>
        </mc:Choice>
        <mc:Fallback>
          <p:grpSp>
            <p:nvGrpSpPr>
              <p:cNvPr id="5" name="Summary Zoom 4">
                <a:extLst>
                  <a:ext uri="{FF2B5EF4-FFF2-40B4-BE49-F238E27FC236}">
                    <a16:creationId xmlns:a16="http://schemas.microsoft.com/office/drawing/2014/main" id="{BF07304D-491D-489A-967D-9F213A718B07}"/>
                  </a:ext>
                </a:extLst>
              </p:cNvPr>
              <p:cNvGrpSpPr>
                <a:grpSpLocks noGrp="1" noUngrp="1" noRot="1" noChangeAspect="1" noMove="1" noResize="1"/>
              </p:cNvGrpSpPr>
              <p:nvPr/>
            </p:nvGrpSpPr>
            <p:grpSpPr>
              <a:xfrm>
                <a:off x="73094" y="1092997"/>
                <a:ext cx="12128738" cy="4672006"/>
                <a:chOff x="73094" y="1092997"/>
                <a:chExt cx="12128738" cy="4672006"/>
              </a:xfrm>
            </p:grpSpPr>
            <p:pic>
              <p:nvPicPr>
                <p:cNvPr id="4" name="Picture 4">
                  <a:hlinkClick r:id="rId3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311356" y="1158445"/>
                  <a:ext cx="719996" cy="719997"/>
                </a:xfrm>
                <a:prstGeom prst="rect">
                  <a:avLst/>
                </a:prstGeom>
                <a:ln w="3175">
                  <a:solidFill>
                    <a:prstClr val="ltGray"/>
                  </a:solidFill>
                </a:ln>
              </p:spPr>
            </p:pic>
            <p:pic>
              <p:nvPicPr>
                <p:cNvPr id="6" name="Picture 6">
                  <a:hlinkClick r:id="rId3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1203955" y="1152996"/>
                  <a:ext cx="719996" cy="719997"/>
                </a:xfrm>
                <a:prstGeom prst="rect">
                  <a:avLst/>
                </a:prstGeom>
                <a:ln w="3175">
                  <a:solidFill>
                    <a:prstClr val="ltGray"/>
                  </a:solidFill>
                </a:ln>
              </p:spPr>
            </p:pic>
            <p:pic>
              <p:nvPicPr>
                <p:cNvPr id="7" name="Picture 7">
                  <a:hlinkClick r:id="rId40"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2057205" y="1166064"/>
                  <a:ext cx="719996" cy="719997"/>
                </a:xfrm>
                <a:prstGeom prst="rect">
                  <a:avLst/>
                </a:prstGeom>
                <a:ln w="3175">
                  <a:solidFill>
                    <a:prstClr val="ltGray"/>
                  </a:solidFill>
                </a:ln>
              </p:spPr>
            </p:pic>
            <p:pic>
              <p:nvPicPr>
                <p:cNvPr id="9" name="Picture 9">
                  <a:hlinkClick r:id="rId41"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2945364" y="1150826"/>
                  <a:ext cx="719996" cy="719997"/>
                </a:xfrm>
                <a:prstGeom prst="rect">
                  <a:avLst/>
                </a:prstGeom>
                <a:ln w="3175">
                  <a:noFill/>
                </a:ln>
              </p:spPr>
            </p:pic>
            <p:pic>
              <p:nvPicPr>
                <p:cNvPr id="10" name="Picture 10">
                  <a:hlinkClick r:id="rId42"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3825913" y="1181303"/>
                  <a:ext cx="719996" cy="719997"/>
                </a:xfrm>
                <a:prstGeom prst="rect">
                  <a:avLst/>
                </a:prstGeom>
                <a:ln w="3175">
                  <a:solidFill>
                    <a:prstClr val="ltGray"/>
                  </a:solidFill>
                </a:ln>
              </p:spPr>
            </p:pic>
            <p:pic>
              <p:nvPicPr>
                <p:cNvPr id="11" name="Picture 11">
                  <a:hlinkClick r:id="rId43"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4537747" y="1092998"/>
                  <a:ext cx="1331737" cy="940993"/>
                </a:xfrm>
                <a:prstGeom prst="rect">
                  <a:avLst/>
                </a:prstGeom>
                <a:ln w="3175">
                  <a:noFill/>
                </a:ln>
              </p:spPr>
            </p:pic>
            <p:pic>
              <p:nvPicPr>
                <p:cNvPr id="12" name="Picture 12">
                  <a:hlinkClick r:id="rId44"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5902092" y="1139759"/>
                  <a:ext cx="719996" cy="719997"/>
                </a:xfrm>
                <a:prstGeom prst="rect">
                  <a:avLst/>
                </a:prstGeom>
                <a:ln w="3175">
                  <a:solidFill>
                    <a:prstClr val="ltGray"/>
                  </a:solidFill>
                </a:ln>
              </p:spPr>
            </p:pic>
            <p:pic>
              <p:nvPicPr>
                <p:cNvPr id="13" name="Picture 13">
                  <a:hlinkClick r:id="rId45"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6710565" y="1161260"/>
                  <a:ext cx="719996" cy="719997"/>
                </a:xfrm>
                <a:prstGeom prst="rect">
                  <a:avLst/>
                </a:prstGeom>
                <a:ln w="3175">
                  <a:solidFill>
                    <a:prstClr val="ltGray"/>
                  </a:solidFill>
                </a:ln>
              </p:spPr>
            </p:pic>
            <p:pic>
              <p:nvPicPr>
                <p:cNvPr id="14" name="Picture 14">
                  <a:hlinkClick r:id="rId46"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7571111" y="1157568"/>
                  <a:ext cx="719996" cy="719997"/>
                </a:xfrm>
                <a:prstGeom prst="rect">
                  <a:avLst/>
                </a:prstGeom>
                <a:ln w="3175">
                  <a:solidFill>
                    <a:prstClr val="ltGray"/>
                  </a:solidFill>
                </a:ln>
              </p:spPr>
            </p:pic>
            <p:pic>
              <p:nvPicPr>
                <p:cNvPr id="15" name="Picture 15">
                  <a:hlinkClick r:id="rId47"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8456414" y="1165187"/>
                  <a:ext cx="719996" cy="719997"/>
                </a:xfrm>
                <a:prstGeom prst="rect">
                  <a:avLst/>
                </a:prstGeom>
                <a:ln w="3175">
                  <a:solidFill>
                    <a:prstClr val="ltGray"/>
                  </a:solidFill>
                </a:ln>
              </p:spPr>
            </p:pic>
            <p:pic>
              <p:nvPicPr>
                <p:cNvPr id="16" name="Picture 16">
                  <a:hlinkClick r:id="rId48" action="ppaction://hlinksldjump"/>
                </p:cNvPr>
                <p:cNvPicPr>
                  <a:picLocks noSelect="1" noRot="1" noChangeAspect="1" noMove="1" noResize="1" noEditPoints="1" noAdjustHandles="1" noChangeArrowheads="1" noChangeShapeType="1"/>
                </p:cNvPicPr>
                <p:nvPr/>
              </p:nvPicPr>
              <p:blipFill>
                <a:blip r:embed="rId14"/>
                <a:stretch>
                  <a:fillRect/>
                </a:stretch>
              </p:blipFill>
              <p:spPr>
                <a:xfrm>
                  <a:off x="9327425" y="1169198"/>
                  <a:ext cx="719996" cy="719997"/>
                </a:xfrm>
                <a:prstGeom prst="rect">
                  <a:avLst/>
                </a:prstGeom>
                <a:ln w="3175">
                  <a:solidFill>
                    <a:prstClr val="ltGray"/>
                  </a:solidFill>
                </a:ln>
              </p:spPr>
            </p:pic>
            <p:pic>
              <p:nvPicPr>
                <p:cNvPr id="17" name="Picture 17">
                  <a:hlinkClick r:id="rId49"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0195715" y="1092997"/>
                  <a:ext cx="1471314" cy="1228164"/>
                </a:xfrm>
                <a:prstGeom prst="rect">
                  <a:avLst/>
                </a:prstGeom>
                <a:ln w="3175">
                  <a:solidFill>
                    <a:prstClr val="ltGray"/>
                  </a:solidFill>
                </a:ln>
              </p:spPr>
            </p:pic>
            <p:pic>
              <p:nvPicPr>
                <p:cNvPr id="18" name="Picture 18">
                  <a:hlinkClick r:id="rId50"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10289379" y="2667278"/>
                  <a:ext cx="719996" cy="719997"/>
                </a:xfrm>
                <a:prstGeom prst="rect">
                  <a:avLst/>
                </a:prstGeom>
                <a:ln w="3175">
                  <a:solidFill>
                    <a:prstClr val="ltGray"/>
                  </a:solidFill>
                </a:ln>
              </p:spPr>
            </p:pic>
            <p:pic>
              <p:nvPicPr>
                <p:cNvPr id="19" name="Picture 19">
                  <a:hlinkClick r:id="rId51"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9405885" y="2666563"/>
                  <a:ext cx="719996" cy="719997"/>
                </a:xfrm>
                <a:prstGeom prst="rect">
                  <a:avLst/>
                </a:prstGeom>
                <a:ln w="3175">
                  <a:solidFill>
                    <a:prstClr val="ltGray"/>
                  </a:solidFill>
                </a:ln>
              </p:spPr>
            </p:pic>
            <p:pic>
              <p:nvPicPr>
                <p:cNvPr id="20" name="Picture 20">
                  <a:hlinkClick r:id="rId52"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8244844" y="2561843"/>
                  <a:ext cx="975663" cy="975666"/>
                </a:xfrm>
                <a:prstGeom prst="rect">
                  <a:avLst/>
                </a:prstGeom>
                <a:ln w="3175">
                  <a:solidFill>
                    <a:prstClr val="ltGray"/>
                  </a:solidFill>
                </a:ln>
              </p:spPr>
            </p:pic>
            <p:pic>
              <p:nvPicPr>
                <p:cNvPr id="21" name="Picture 21">
                  <a:hlinkClick r:id="rId53"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371074" y="2678477"/>
                  <a:ext cx="719996" cy="719997"/>
                </a:xfrm>
                <a:prstGeom prst="rect">
                  <a:avLst/>
                </a:prstGeom>
                <a:ln w="3175">
                  <a:solidFill>
                    <a:prstClr val="ltGray"/>
                  </a:solidFill>
                </a:ln>
              </p:spPr>
            </p:pic>
            <p:pic>
              <p:nvPicPr>
                <p:cNvPr id="22" name="Picture 22">
                  <a:hlinkClick r:id="rId54"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6495219" y="2670235"/>
                  <a:ext cx="719996" cy="719997"/>
                </a:xfrm>
                <a:prstGeom prst="rect">
                  <a:avLst/>
                </a:prstGeom>
                <a:ln w="3175">
                  <a:solidFill>
                    <a:prstClr val="ltGray"/>
                  </a:solidFill>
                </a:ln>
              </p:spPr>
            </p:pic>
            <p:pic>
              <p:nvPicPr>
                <p:cNvPr id="23" name="Picture 23">
                  <a:hlinkClick r:id="rId55"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5586967" y="2680167"/>
                  <a:ext cx="719996" cy="719997"/>
                </a:xfrm>
                <a:prstGeom prst="rect">
                  <a:avLst/>
                </a:prstGeom>
                <a:ln w="3175">
                  <a:solidFill>
                    <a:prstClr val="ltGray"/>
                  </a:solidFill>
                </a:ln>
              </p:spPr>
            </p:pic>
            <p:pic>
              <p:nvPicPr>
                <p:cNvPr id="24" name="Picture 24">
                  <a:hlinkClick r:id="rId56"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4714909" y="2663886"/>
                  <a:ext cx="719996" cy="719997"/>
                </a:xfrm>
                <a:prstGeom prst="rect">
                  <a:avLst/>
                </a:prstGeom>
                <a:ln w="3175">
                  <a:solidFill>
                    <a:prstClr val="ltGray"/>
                  </a:solidFill>
                </a:ln>
              </p:spPr>
            </p:pic>
            <p:pic>
              <p:nvPicPr>
                <p:cNvPr id="25" name="Picture 25">
                  <a:hlinkClick r:id="rId57"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3269519" y="2578894"/>
                  <a:ext cx="1321840" cy="952497"/>
                </a:xfrm>
                <a:prstGeom prst="rect">
                  <a:avLst/>
                </a:prstGeom>
                <a:ln w="3175">
                  <a:solidFill>
                    <a:prstClr val="ltGray"/>
                  </a:solidFill>
                </a:ln>
              </p:spPr>
            </p:pic>
            <p:pic>
              <p:nvPicPr>
                <p:cNvPr id="26" name="Picture 26">
                  <a:hlinkClick r:id="rId58"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2353582" y="2679545"/>
                  <a:ext cx="719996" cy="719997"/>
                </a:xfrm>
                <a:prstGeom prst="rect">
                  <a:avLst/>
                </a:prstGeom>
                <a:ln w="3175">
                  <a:solidFill>
                    <a:prstClr val="ltGray"/>
                  </a:solidFill>
                </a:ln>
              </p:spPr>
            </p:pic>
            <p:pic>
              <p:nvPicPr>
                <p:cNvPr id="27" name="Picture 27">
                  <a:hlinkClick r:id="rId59"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1476576" y="2689675"/>
                  <a:ext cx="719996" cy="719997"/>
                </a:xfrm>
                <a:prstGeom prst="rect">
                  <a:avLst/>
                </a:prstGeom>
                <a:ln w="3175">
                  <a:solidFill>
                    <a:prstClr val="ltGray"/>
                  </a:solidFill>
                </a:ln>
              </p:spPr>
            </p:pic>
            <p:pic>
              <p:nvPicPr>
                <p:cNvPr id="28" name="Picture 28">
                  <a:hlinkClick r:id="rId60" action="ppaction://hlinksldjump"/>
                </p:cNvPr>
                <p:cNvPicPr>
                  <a:picLocks noSelect="1" noRot="1" noChangeAspect="1" noMove="1" noResize="1" noEditPoints="1" noAdjustHandles="1" noChangeArrowheads="1" noChangeShapeType="1"/>
                </p:cNvPicPr>
                <p:nvPr/>
              </p:nvPicPr>
              <p:blipFill>
                <a:blip r:embed="rId26"/>
                <a:stretch>
                  <a:fillRect/>
                </a:stretch>
              </p:blipFill>
              <p:spPr>
                <a:xfrm>
                  <a:off x="771829" y="4249658"/>
                  <a:ext cx="983542" cy="719997"/>
                </a:xfrm>
                <a:prstGeom prst="rect">
                  <a:avLst/>
                </a:prstGeom>
                <a:ln w="3175">
                  <a:solidFill>
                    <a:prstClr val="ltGray"/>
                  </a:solidFill>
                </a:ln>
              </p:spPr>
            </p:pic>
            <p:pic>
              <p:nvPicPr>
                <p:cNvPr id="29" name="Picture 29">
                  <a:hlinkClick r:id="rId61" action="ppaction://hlinksldjump"/>
                </p:cNvPr>
                <p:cNvPicPr>
                  <a:picLocks noSelect="1" noRot="1" noChangeAspect="1" noMove="1" noResize="1" noEditPoints="1" noAdjustHandles="1" noChangeArrowheads="1" noChangeShapeType="1"/>
                </p:cNvPicPr>
                <p:nvPr/>
              </p:nvPicPr>
              <p:blipFill>
                <a:blip r:embed="rId27"/>
                <a:stretch>
                  <a:fillRect/>
                </a:stretch>
              </p:blipFill>
              <p:spPr>
                <a:xfrm>
                  <a:off x="1883212" y="4270825"/>
                  <a:ext cx="719996" cy="719997"/>
                </a:xfrm>
                <a:prstGeom prst="rect">
                  <a:avLst/>
                </a:prstGeom>
                <a:ln w="3175">
                  <a:solidFill>
                    <a:prstClr val="ltGray"/>
                  </a:solidFill>
                </a:ln>
              </p:spPr>
            </p:pic>
            <p:pic>
              <p:nvPicPr>
                <p:cNvPr id="30" name="Picture 30">
                  <a:hlinkClick r:id="rId62" action="ppaction://hlinksldjump"/>
                </p:cNvPr>
                <p:cNvPicPr>
                  <a:picLocks noSelect="1" noRot="1" noChangeAspect="1" noMove="1" noResize="1" noEditPoints="1" noAdjustHandles="1" noChangeArrowheads="1" noChangeShapeType="1"/>
                </p:cNvPicPr>
                <p:nvPr/>
              </p:nvPicPr>
              <p:blipFill>
                <a:blip r:embed="rId28"/>
                <a:stretch>
                  <a:fillRect/>
                </a:stretch>
              </p:blipFill>
              <p:spPr>
                <a:xfrm>
                  <a:off x="2758035" y="4271893"/>
                  <a:ext cx="719996" cy="719997"/>
                </a:xfrm>
                <a:prstGeom prst="rect">
                  <a:avLst/>
                </a:prstGeom>
                <a:ln w="3175">
                  <a:solidFill>
                    <a:prstClr val="ltGray"/>
                  </a:solidFill>
                </a:ln>
              </p:spPr>
            </p:pic>
            <p:pic>
              <p:nvPicPr>
                <p:cNvPr id="31" name="Picture 31">
                  <a:hlinkClick r:id="rId63" action="ppaction://hlinksldjump"/>
                </p:cNvPr>
                <p:cNvPicPr>
                  <a:picLocks noSelect="1" noRot="1" noChangeAspect="1" noMove="1" noResize="1" noEditPoints="1" noAdjustHandles="1" noChangeArrowheads="1" noChangeShapeType="1"/>
                </p:cNvPicPr>
                <p:nvPr/>
              </p:nvPicPr>
              <p:blipFill>
                <a:blip r:embed="rId29"/>
                <a:stretch>
                  <a:fillRect/>
                </a:stretch>
              </p:blipFill>
              <p:spPr>
                <a:xfrm>
                  <a:off x="3642397" y="4261305"/>
                  <a:ext cx="719996" cy="719997"/>
                </a:xfrm>
                <a:prstGeom prst="rect">
                  <a:avLst/>
                </a:prstGeom>
                <a:ln w="3175">
                  <a:solidFill>
                    <a:prstClr val="ltGray"/>
                  </a:solidFill>
                </a:ln>
              </p:spPr>
            </p:pic>
            <p:pic>
              <p:nvPicPr>
                <p:cNvPr id="32" name="Picture 32">
                  <a:hlinkClick r:id="rId64" action="ppaction://hlinksldjump"/>
                </p:cNvPr>
                <p:cNvPicPr>
                  <a:picLocks noSelect="1" noRot="1" noChangeAspect="1" noMove="1" noResize="1" noEditPoints="1" noAdjustHandles="1" noChangeArrowheads="1" noChangeShapeType="1"/>
                </p:cNvPicPr>
                <p:nvPr/>
              </p:nvPicPr>
              <p:blipFill>
                <a:blip r:embed="rId30"/>
                <a:stretch>
                  <a:fillRect/>
                </a:stretch>
              </p:blipFill>
              <p:spPr>
                <a:xfrm>
                  <a:off x="4507697" y="4251777"/>
                  <a:ext cx="719996" cy="719997"/>
                </a:xfrm>
                <a:prstGeom prst="rect">
                  <a:avLst/>
                </a:prstGeom>
                <a:ln w="3175">
                  <a:solidFill>
                    <a:prstClr val="ltGray"/>
                  </a:solidFill>
                </a:ln>
              </p:spPr>
            </p:pic>
            <p:pic>
              <p:nvPicPr>
                <p:cNvPr id="33" name="Picture 33">
                  <a:hlinkClick r:id="rId65" action="ppaction://hlinksldjump"/>
                </p:cNvPr>
                <p:cNvPicPr>
                  <a:picLocks noSelect="1" noRot="1" noChangeAspect="1" noMove="1" noResize="1" noEditPoints="1" noAdjustHandles="1" noChangeArrowheads="1" noChangeShapeType="1"/>
                </p:cNvPicPr>
                <p:nvPr/>
              </p:nvPicPr>
              <p:blipFill>
                <a:blip r:embed="rId31"/>
                <a:stretch>
                  <a:fillRect/>
                </a:stretch>
              </p:blipFill>
              <p:spPr>
                <a:xfrm>
                  <a:off x="5408721" y="4056590"/>
                  <a:ext cx="1325622" cy="1077977"/>
                </a:xfrm>
                <a:prstGeom prst="rect">
                  <a:avLst/>
                </a:prstGeom>
                <a:ln w="3175">
                  <a:solidFill>
                    <a:prstClr val="ltGray"/>
                  </a:solidFill>
                </a:ln>
              </p:spPr>
            </p:pic>
            <p:pic>
              <p:nvPicPr>
                <p:cNvPr id="34" name="Picture 34">
                  <a:hlinkClick r:id="rId66" action="ppaction://hlinksldjump"/>
                </p:cNvPr>
                <p:cNvPicPr>
                  <a:picLocks noSelect="1" noRot="1" noChangeAspect="1" noMove="1" noResize="1" noEditPoints="1" noAdjustHandles="1" noChangeArrowheads="1" noChangeShapeType="1"/>
                </p:cNvPicPr>
                <p:nvPr/>
              </p:nvPicPr>
              <p:blipFill>
                <a:blip r:embed="rId32"/>
                <a:stretch>
                  <a:fillRect/>
                </a:stretch>
              </p:blipFill>
              <p:spPr>
                <a:xfrm>
                  <a:off x="6886771" y="4262976"/>
                  <a:ext cx="719996" cy="719997"/>
                </a:xfrm>
                <a:prstGeom prst="rect">
                  <a:avLst/>
                </a:prstGeom>
                <a:ln w="3175">
                  <a:solidFill>
                    <a:prstClr val="ltGray"/>
                  </a:solidFill>
                </a:ln>
              </p:spPr>
            </p:pic>
            <p:pic>
              <p:nvPicPr>
                <p:cNvPr id="35" name="Picture 35">
                  <a:hlinkClick r:id="rId67" action="ppaction://hlinksldjump"/>
                </p:cNvPr>
                <p:cNvPicPr>
                  <a:picLocks noSelect="1" noRot="1" noChangeAspect="1" noMove="1" noResize="1" noEditPoints="1" noAdjustHandles="1" noChangeArrowheads="1" noChangeShapeType="1"/>
                </p:cNvPicPr>
                <p:nvPr/>
              </p:nvPicPr>
              <p:blipFill>
                <a:blip r:embed="rId33"/>
                <a:stretch>
                  <a:fillRect/>
                </a:stretch>
              </p:blipFill>
              <p:spPr>
                <a:xfrm>
                  <a:off x="7761609" y="4262976"/>
                  <a:ext cx="719996" cy="719997"/>
                </a:xfrm>
                <a:prstGeom prst="rect">
                  <a:avLst/>
                </a:prstGeom>
                <a:ln w="3175">
                  <a:solidFill>
                    <a:prstClr val="ltGray"/>
                  </a:solidFill>
                </a:ln>
              </p:spPr>
            </p:pic>
            <p:pic>
              <p:nvPicPr>
                <p:cNvPr id="36" name="Picture 36">
                  <a:hlinkClick r:id="rId68" action="ppaction://hlinksldjump"/>
                </p:cNvPr>
                <p:cNvPicPr>
                  <a:picLocks noSelect="1" noRot="1" noChangeAspect="1" noMove="1" noResize="1" noEditPoints="1" noAdjustHandles="1" noChangeArrowheads="1" noChangeShapeType="1"/>
                </p:cNvPicPr>
                <p:nvPr/>
              </p:nvPicPr>
              <p:blipFill>
                <a:blip r:embed="rId34"/>
                <a:stretch>
                  <a:fillRect/>
                </a:stretch>
              </p:blipFill>
              <p:spPr>
                <a:xfrm>
                  <a:off x="8665017" y="4262976"/>
                  <a:ext cx="719996" cy="719997"/>
                </a:xfrm>
                <a:prstGeom prst="rect">
                  <a:avLst/>
                </a:prstGeom>
                <a:ln w="3175">
                  <a:solidFill>
                    <a:prstClr val="ltGray"/>
                  </a:solidFill>
                </a:ln>
              </p:spPr>
            </p:pic>
            <p:pic>
              <p:nvPicPr>
                <p:cNvPr id="37" name="Picture 37">
                  <a:hlinkClick r:id="rId69" action="ppaction://hlinksldjump"/>
                </p:cNvPr>
                <p:cNvPicPr>
                  <a:picLocks noSelect="1" noRot="1" noChangeAspect="1" noMove="1" noResize="1" noEditPoints="1" noAdjustHandles="1" noChangeArrowheads="1" noChangeShapeType="1"/>
                </p:cNvPicPr>
                <p:nvPr/>
              </p:nvPicPr>
              <p:blipFill>
                <a:blip r:embed="rId35"/>
                <a:stretch>
                  <a:fillRect/>
                </a:stretch>
              </p:blipFill>
              <p:spPr>
                <a:xfrm>
                  <a:off x="9511270" y="4277516"/>
                  <a:ext cx="719996" cy="719997"/>
                </a:xfrm>
                <a:prstGeom prst="rect">
                  <a:avLst/>
                </a:prstGeom>
                <a:ln w="3175">
                  <a:solidFill>
                    <a:prstClr val="ltGray"/>
                  </a:solidFill>
                </a:ln>
              </p:spPr>
            </p:pic>
            <p:pic>
              <p:nvPicPr>
                <p:cNvPr id="38" name="Picture 38">
                  <a:hlinkClick r:id="rId70" action="ppaction://hlinksldjump"/>
                </p:cNvPr>
                <p:cNvPicPr>
                  <a:picLocks noSelect="1" noRot="1" noChangeAspect="1" noMove="1" noResize="1" noEditPoints="1" noAdjustHandles="1" noChangeArrowheads="1" noChangeShapeType="1"/>
                </p:cNvPicPr>
                <p:nvPr/>
              </p:nvPicPr>
              <p:blipFill>
                <a:blip r:embed="rId36"/>
                <a:stretch>
                  <a:fillRect/>
                </a:stretch>
              </p:blipFill>
              <p:spPr>
                <a:xfrm>
                  <a:off x="10386093" y="4249663"/>
                  <a:ext cx="719996" cy="719997"/>
                </a:xfrm>
                <a:prstGeom prst="rect">
                  <a:avLst/>
                </a:prstGeom>
                <a:ln w="3175">
                  <a:solidFill>
                    <a:prstClr val="ltGray"/>
                  </a:solidFill>
                </a:ln>
              </p:spPr>
            </p:pic>
            <p:pic>
              <p:nvPicPr>
                <p:cNvPr id="69" name="Picture 69">
                  <a:hlinkClick r:id="rId71" action="ppaction://hlinksldjump"/>
                </p:cNvPr>
                <p:cNvPicPr>
                  <a:picLocks noSelect="1" noRot="1" noChangeAspect="1" noMove="1" noResize="1" noEditPoints="1" noAdjustHandles="1" noChangeArrowheads="1" noChangeShapeType="1"/>
                </p:cNvPicPr>
                <p:nvPr/>
              </p:nvPicPr>
              <p:blipFill>
                <a:blip r:embed="rId37"/>
                <a:stretch>
                  <a:fillRect/>
                </a:stretch>
              </p:blipFill>
              <p:spPr>
                <a:xfrm>
                  <a:off x="11279978" y="4262976"/>
                  <a:ext cx="719996" cy="719997"/>
                </a:xfrm>
                <a:prstGeom prst="rect">
                  <a:avLst/>
                </a:prstGeom>
                <a:ln w="3175">
                  <a:solidFill>
                    <a:prstClr val="ltGray"/>
                  </a:solidFill>
                </a:ln>
              </p:spPr>
            </p:pic>
          </p:grpSp>
        </mc:Fallback>
      </mc:AlternateContent>
      <p:sp>
        <p:nvSpPr>
          <p:cNvPr id="3" name="L-Shape 2">
            <a:extLst>
              <a:ext uri="{FF2B5EF4-FFF2-40B4-BE49-F238E27FC236}">
                <a16:creationId xmlns:a16="http://schemas.microsoft.com/office/drawing/2014/main" id="{44C6145A-0925-4FE1-A1C3-591933002C90}"/>
              </a:ext>
            </a:extLst>
          </p:cNvPr>
          <p:cNvSpPr/>
          <p:nvPr/>
        </p:nvSpPr>
        <p:spPr>
          <a:xfrm flipV="1">
            <a:off x="4646168" y="974329"/>
            <a:ext cx="847726" cy="966790"/>
          </a:xfrm>
          <a:prstGeom prst="corner">
            <a:avLst>
              <a:gd name="adj1" fmla="val 15169"/>
              <a:gd name="adj2" fmla="val 151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1732499"/>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b/bc/Destroyed_m60.jpg/1280px-Destroyed_m60.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flipH="1">
            <a:off x="0" y="368489"/>
            <a:ext cx="12192000" cy="756882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1435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1973</a:t>
            </a:r>
          </a:p>
        </p:txBody>
      </p:sp>
      <p:sp>
        <p:nvSpPr>
          <p:cNvPr id="3" name="Action Button: Forward or Next 2">
            <a:hlinkClick r:id="rId4" highlightClick="1"/>
          </p:cNvPr>
          <p:cNvSpPr/>
          <p:nvPr/>
        </p:nvSpPr>
        <p:spPr>
          <a:xfrm>
            <a:off x="12192000" y="4735288"/>
            <a:ext cx="1828800"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77C3B6D-6FFA-4CFC-A1C4-3AA0F5E7040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1EF81C91-EF36-4DD4-BF65-B9307D194B12}"/>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The “Yom Kippur War”, named for a Jewish holiday, between Israel and several Arab neighbours causes a global oil crisis.</a:t>
            </a:r>
          </a:p>
          <a:p>
            <a:pPr lvl="0" algn="ctr">
              <a:defRPr/>
            </a:pPr>
            <a:r>
              <a:rPr lang="en-GB" sz="2000" dirty="0">
                <a:solidFill>
                  <a:schemeClr val="tx1"/>
                </a:solidFill>
                <a:latin typeface="Arial" panose="020B0604020202020204" pitchFamily="34" charset="0"/>
                <a:cs typeface="Arial" panose="020B0604020202020204" pitchFamily="34" charset="0"/>
              </a:rPr>
              <a:t>Israeli tank destroyed by Egypt in the Sinai. </a:t>
            </a:r>
            <a:endParaRPr lang="en-GB" sz="2000" i="1" dirty="0">
              <a:latin typeface="Arial" panose="020B0604020202020204" pitchFamily="34" charset="0"/>
              <a:cs typeface="Arial" panose="020B0604020202020204" pitchFamily="34" charset="0"/>
            </a:endParaRPr>
          </a:p>
        </p:txBody>
      </p:sp>
      <p:sp>
        <p:nvSpPr>
          <p:cNvPr id="9" name="Rounded Rectangle 9">
            <a:extLst>
              <a:ext uri="{FF2B5EF4-FFF2-40B4-BE49-F238E27FC236}">
                <a16:creationId xmlns:a16="http://schemas.microsoft.com/office/drawing/2014/main" id="{55941F58-E8BF-46B4-98C0-6659B7C53813}"/>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922026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378 -0.01273 L 0.9306 -0.00324 " pathEditMode="relative" rAng="0" ptsTypes="AA">
                                      <p:cBhvr>
                                        <p:cTn id="6" dur="1000" fill="hold"/>
                                        <p:tgtEl>
                                          <p:spTgt spid="4"/>
                                        </p:tgtEl>
                                        <p:attrNameLst>
                                          <p:attrName>ppt_x</p:attrName>
                                          <p:attrName>ppt_y</p:attrName>
                                        </p:attrNameLst>
                                      </p:cBhvr>
                                      <p:rCtr x="-48659" y="463"/>
                                    </p:animMotion>
                                  </p:childTnLst>
                                </p:cTn>
                              </p:par>
                              <p:par>
                                <p:cTn id="7" presetID="42" presetClass="path" presetSubtype="0" accel="50000" decel="50000" fill="hold" grpId="0" nodeType="withEffect">
                                  <p:stCondLst>
                                    <p:cond delay="0"/>
                                  </p:stCondLst>
                                  <p:childTnLst>
                                    <p:animMotion origin="layout" path="M 0 -3.7037E-7 L -0.15703 0.0037 " pathEditMode="relative" rAng="0" ptsTypes="AA">
                                      <p:cBhvr>
                                        <p:cTn id="8" dur="2000" fill="hold"/>
                                        <p:tgtEl>
                                          <p:spTgt spid="3"/>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664 -0.56435 " pathEditMode="relative" rAng="0" ptsTypes="AA">
                                      <p:cBhvr>
                                        <p:cTn id="12" dur="1000" fill="hold"/>
                                        <p:tgtEl>
                                          <p:spTgt spid="8"/>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upload.wikimedia.org/wikipedia/commons/thumb/1/14/Anwar_Sadat_Jimmy_Carter_Menachem_Begin_sign_Camp_David_Accords-1978.jpg/800px-Anwar_Sadat_Jimmy_Carter_Menachem_Begin_sign_Camp_David_Accords-19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12192000" cy="72726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1978</a:t>
            </a:r>
          </a:p>
        </p:txBody>
      </p:sp>
      <p:sp>
        <p:nvSpPr>
          <p:cNvPr id="5" name="Content Placeholder 4"/>
          <p:cNvSpPr>
            <a:spLocks noGrp="1"/>
          </p:cNvSpPr>
          <p:nvPr>
            <p:ph idx="1"/>
          </p:nvPr>
        </p:nvSpPr>
        <p:spPr/>
        <p:txBody>
          <a:bodyPr/>
          <a:lstStyle/>
          <a:p>
            <a:endParaRPr lang="en-GB"/>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0188E02-655A-4DF1-89CE-4307A5FB156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0F2AB337-A4BA-4FEE-934E-AFDEF67A5D10}"/>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Camp David peace</a:t>
            </a:r>
          </a:p>
          <a:p>
            <a:pPr lvl="0" algn="ctr">
              <a:defRPr/>
            </a:pPr>
            <a:r>
              <a:rPr lang="en-GB" sz="2000" dirty="0">
                <a:solidFill>
                  <a:schemeClr val="tx1"/>
                </a:solidFill>
                <a:latin typeface="Arial" panose="020B0604020202020204" pitchFamily="34" charset="0"/>
                <a:cs typeface="Arial" panose="020B0604020202020204" pitchFamily="34" charset="0"/>
              </a:rPr>
              <a:t>Having fought four wars in thirty years, Egypt and Israel sign a peace deal which has held since.</a:t>
            </a:r>
          </a:p>
          <a:p>
            <a:pPr lvl="0" algn="ctr">
              <a:defRPr/>
            </a:pPr>
            <a:r>
              <a:rPr lang="en-GB" sz="2000" dirty="0">
                <a:solidFill>
                  <a:schemeClr val="tx1"/>
                </a:solidFill>
                <a:latin typeface="Arial" panose="020B0604020202020204" pitchFamily="34" charset="0"/>
                <a:cs typeface="Arial" panose="020B0604020202020204" pitchFamily="34" charset="0"/>
              </a:rPr>
              <a:t>USA President Jimmy Carter between Egypt’s Anwar Sadat with Israel’s Menachem Begin shaking hands to make peace.</a:t>
            </a:r>
          </a:p>
        </p:txBody>
      </p:sp>
      <p:sp>
        <p:nvSpPr>
          <p:cNvPr id="10" name="Rounded Rectangle 5">
            <a:extLst>
              <a:ext uri="{FF2B5EF4-FFF2-40B4-BE49-F238E27FC236}">
                <a16:creationId xmlns:a16="http://schemas.microsoft.com/office/drawing/2014/main" id="{9F9DE7CD-6988-416D-9620-F169734CB159}"/>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90674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594 -0.01527 L 0.9306 -0.00324 " pathEditMode="relative" rAng="0" ptsTypes="AA">
                                      <p:cBhvr>
                                        <p:cTn id="6" dur="1000" fill="hold"/>
                                        <p:tgtEl>
                                          <p:spTgt spid="4"/>
                                        </p:tgtEl>
                                        <p:attrNameLst>
                                          <p:attrName>ppt_x</p:attrName>
                                          <p:attrName>ppt_y</p:attrName>
                                        </p:attrNameLst>
                                      </p:cBhvr>
                                      <p:rCtr x="-45273" y="60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3 -0.49259 " pathEditMode="relative" rAng="0" ptsTypes="AA">
                                      <p:cBhvr>
                                        <p:cTn id="12" dur="1000" fill="hold"/>
                                        <p:tgtEl>
                                          <p:spTgt spid="9"/>
                                        </p:tgtEl>
                                        <p:attrNameLst>
                                          <p:attrName>ppt_x</p:attrName>
                                          <p:attrName>ppt_y</p:attrName>
                                        </p:attrNameLst>
                                      </p:cBhvr>
                                      <p:rCtr x="-156" y="-246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ile:Lebanese Army APC, Beirut 198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5125"/>
            <a:ext cx="12192000" cy="72550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1982</a:t>
            </a:r>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tx1">
              <a:lumMod val="50000"/>
              <a:lumOff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33186DB5-D9E5-421D-B239-25026C16D12F}"/>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3E3147BF-C3D3-4FD2-8455-DE6C89AEE8F9}"/>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 invades Lebanon </a:t>
            </a:r>
          </a:p>
          <a:p>
            <a:pPr lvl="0" algn="ctr">
              <a:defRPr/>
            </a:pPr>
            <a:r>
              <a:rPr lang="en-GB" sz="2000" dirty="0">
                <a:solidFill>
                  <a:schemeClr val="tx1"/>
                </a:solidFill>
                <a:latin typeface="Arial" panose="020B0604020202020204" pitchFamily="34" charset="0"/>
                <a:cs typeface="Arial" panose="020B0604020202020204" pitchFamily="34" charset="0"/>
              </a:rPr>
              <a:t>to fight the Palestinian Liberation Organisation which was basing its attacks from there. Palestinian refugees were massacred by Israel’s Lebanese allies.</a:t>
            </a:r>
          </a:p>
        </p:txBody>
      </p:sp>
      <p:sp>
        <p:nvSpPr>
          <p:cNvPr id="10" name="Rounded Rectangle 5">
            <a:extLst>
              <a:ext uri="{FF2B5EF4-FFF2-40B4-BE49-F238E27FC236}">
                <a16:creationId xmlns:a16="http://schemas.microsoft.com/office/drawing/2014/main" id="{712C99D4-B4A9-4524-AE45-F6364C21598B}"/>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890720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7878 -0.00671 L 0.9306 -0.00324 " pathEditMode="relative" rAng="0" ptsTypes="AA">
                                      <p:cBhvr>
                                        <p:cTn id="6" dur="1000" fill="hold"/>
                                        <p:tgtEl>
                                          <p:spTgt spid="4"/>
                                        </p:tgtEl>
                                        <p:attrNameLst>
                                          <p:attrName>ppt_x</p:attrName>
                                          <p:attrName>ppt_y</p:attrName>
                                        </p:attrNameLst>
                                      </p:cBhvr>
                                      <p:rCtr x="-52409" y="16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052 -0.83657 " pathEditMode="relative" rAng="0" ptsTypes="AA">
                                      <p:cBhvr>
                                        <p:cTn id="12" dur="1000" fill="hold"/>
                                        <p:tgtEl>
                                          <p:spTgt spid="9"/>
                                        </p:tgtEl>
                                        <p:attrNameLst>
                                          <p:attrName>ppt_x</p:attrName>
                                          <p:attrName>ppt_y</p:attrName>
                                        </p:attrNameLst>
                                      </p:cBhvr>
                                      <p:rCtr x="-26" y="-418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first intifada wome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95784"/>
            <a:ext cx="12192000" cy="646221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1987-93</a:t>
            </a:r>
          </a:p>
        </p:txBody>
      </p:sp>
      <p:sp>
        <p:nvSpPr>
          <p:cNvPr id="5" name="Action Button: Forward or Next 4">
            <a:hlinkClick r:id="rId4" highlightClick="1"/>
          </p:cNvPr>
          <p:cNvSpPr/>
          <p:nvPr/>
        </p:nvSpPr>
        <p:spPr>
          <a:xfrm>
            <a:off x="12192000" y="5338763"/>
            <a:ext cx="926646" cy="838200"/>
          </a:xfrm>
          <a:prstGeom prst="actionButtonForwardNext">
            <a:avLst/>
          </a:prstGeom>
          <a:solidFill>
            <a:schemeClr val="accent1">
              <a:lumMod val="40000"/>
              <a:lumOff val="60000"/>
            </a:schemeClr>
          </a:solidFill>
          <a:ln>
            <a:solidFill>
              <a:schemeClr val="accent1">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B923580-CDF8-4BE8-AE43-679C56F2F7A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063A889-D6E9-4A83-B9D5-68DFBF56E23B}"/>
              </a:ext>
            </a:extLst>
          </p:cNvPr>
          <p:cNvSpPr/>
          <p:nvPr/>
        </p:nvSpPr>
        <p:spPr>
          <a:xfrm>
            <a:off x="2064775" y="6858000"/>
            <a:ext cx="7447056" cy="18140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The First Intifada </a:t>
            </a:r>
          </a:p>
          <a:p>
            <a:pPr lvl="0" algn="ctr">
              <a:defRPr/>
            </a:pPr>
            <a:r>
              <a:rPr lang="en-GB" sz="2000" dirty="0">
                <a:solidFill>
                  <a:schemeClr val="tx1"/>
                </a:solidFill>
                <a:latin typeface="Arial" panose="020B0604020202020204" pitchFamily="34" charset="0"/>
                <a:cs typeface="Arial" panose="020B0604020202020204" pitchFamily="34" charset="0"/>
              </a:rPr>
              <a:t>or “shaking off”,  an uprising by Palestinians opposing Israeli occupation. Mass nonviolent protests are met with military force by Israel while Palestinians militants launched attacks.</a:t>
            </a:r>
          </a:p>
        </p:txBody>
      </p:sp>
      <p:sp>
        <p:nvSpPr>
          <p:cNvPr id="10" name="Rounded Rectangle 8">
            <a:extLst>
              <a:ext uri="{FF2B5EF4-FFF2-40B4-BE49-F238E27FC236}">
                <a16:creationId xmlns:a16="http://schemas.microsoft.com/office/drawing/2014/main" id="{B31B426D-C8E9-4BFA-A91B-F34DDDA99239}"/>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8988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2523 L 0.9306 -0.00324 " pathEditMode="relative" rAng="0" ptsTypes="AA">
                                      <p:cBhvr>
                                        <p:cTn id="6" dur="1000" fill="hold"/>
                                        <p:tgtEl>
                                          <p:spTgt spid="4"/>
                                        </p:tgtEl>
                                        <p:attrNameLst>
                                          <p:attrName>ppt_x</p:attrName>
                                          <p:attrName>ppt_y</p:attrName>
                                        </p:attrNameLst>
                                      </p:cBhvr>
                                      <p:rCtr x="-48893" y="-1435"/>
                                    </p:animMotion>
                                  </p:childTnLst>
                                </p:cTn>
                              </p:par>
                              <p:par>
                                <p:cTn id="7" presetID="42" presetClass="path" presetSubtype="0" accel="50000" decel="50000" fill="hold" grpId="0" nodeType="withEffect">
                                  <p:stCondLst>
                                    <p:cond delay="0"/>
                                  </p:stCondLst>
                                  <p:childTnLst>
                                    <p:animMotion origin="layout" path="M -8.33333E-7 -3.33333E-6 L -0.07253 -0.00092 " pathEditMode="relative" rAng="0" ptsTypes="AA">
                                      <p:cBhvr>
                                        <p:cTn id="8" dur="2000" fill="hold"/>
                                        <p:tgtEl>
                                          <p:spTgt spid="5"/>
                                        </p:tgtEl>
                                        <p:attrNameLst>
                                          <p:attrName>ppt_x</p:attrName>
                                          <p:attrName>ppt_y</p:attrName>
                                        </p:attrNameLst>
                                      </p:cBhvr>
                                      <p:rCtr x="-3633" y="-46"/>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4.07407E-6 L -0.003 -0.51343 " pathEditMode="relative" rAng="0" ptsTypes="AA">
                                      <p:cBhvr>
                                        <p:cTn id="12" dur="1000" fill="hold"/>
                                        <p:tgtEl>
                                          <p:spTgt spid="9"/>
                                        </p:tgtEl>
                                        <p:attrNameLst>
                                          <p:attrName>ppt_x</p:attrName>
                                          <p:attrName>ppt_y</p:attrName>
                                        </p:attrNameLst>
                                      </p:cBhvr>
                                      <p:rCtr x="-156" y="-25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ickr - Government Press Office (GPO) - THE NOBEL PEACE PRIZE LAUREATES FOR 1994 IN OSLO. (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956"/>
            <a:ext cx="5286375" cy="7048501"/>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At the Women in Black weekly demonstration in West Jerusalem [Photo: EAPPI/K.Carg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063" y="-9525"/>
            <a:ext cx="9150026" cy="68675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1988</a:t>
            </a:r>
          </a:p>
        </p:txBody>
      </p:sp>
      <p:sp>
        <p:nvSpPr>
          <p:cNvPr id="5" name="Content Placeholder 4"/>
          <p:cNvSpPr>
            <a:spLocks noGrp="1"/>
          </p:cNvSpPr>
          <p:nvPr>
            <p:ph idx="1"/>
          </p:nvPr>
        </p:nvSpPr>
        <p:spPr>
          <a:xfrm>
            <a:off x="-11125200" y="-9525"/>
            <a:ext cx="10515600" cy="4351338"/>
          </a:xfrm>
        </p:spPr>
        <p:txBody>
          <a:bodyPr/>
          <a:lstStyle/>
          <a:p>
            <a:endParaRPr lang="en-GB" dirty="0"/>
          </a:p>
        </p:txBody>
      </p:sp>
      <p:sp>
        <p:nvSpPr>
          <p:cNvPr id="8" name="Action Button: Forward or Next 7">
            <a:hlinkClick r:id="rId5" highlightClick="1"/>
          </p:cNvPr>
          <p:cNvSpPr/>
          <p:nvPr/>
        </p:nvSpPr>
        <p:spPr>
          <a:xfrm>
            <a:off x="-1226396" y="5731263"/>
            <a:ext cx="895350" cy="838200"/>
          </a:xfrm>
          <a:prstGeom prst="actionButtonForwardNext">
            <a:avLst/>
          </a:prstGeom>
          <a:solidFill>
            <a:srgbClr val="92D050"/>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B930464-A16D-40F5-A346-52309DC0B3A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9">
            <a:extLst>
              <a:ext uri="{FF2B5EF4-FFF2-40B4-BE49-F238E27FC236}">
                <a16:creationId xmlns:a16="http://schemas.microsoft.com/office/drawing/2014/main" id="{C53F9A0F-01D9-4A1A-9234-463C29146E84}"/>
              </a:ext>
            </a:extLst>
          </p:cNvPr>
          <p:cNvSpPr/>
          <p:nvPr/>
        </p:nvSpPr>
        <p:spPr>
          <a:xfrm>
            <a:off x="10081682" y="6349719"/>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A5F95EC-C8B6-43DD-A41D-EEF43A2EFE48}"/>
              </a:ext>
            </a:extLst>
          </p:cNvPr>
          <p:cNvSpPr/>
          <p:nvPr/>
        </p:nvSpPr>
        <p:spPr>
          <a:xfrm>
            <a:off x="5086063" y="6886251"/>
            <a:ext cx="6267737" cy="31426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dirty="0">
                <a:solidFill>
                  <a:schemeClr val="tx1"/>
                </a:solidFill>
              </a:rPr>
              <a:t>Palestine declares independence </a:t>
            </a:r>
            <a:r>
              <a:rPr lang="en-GB" sz="2000" dirty="0">
                <a:solidFill>
                  <a:schemeClr val="tx1"/>
                </a:solidFill>
              </a:rPr>
              <a:t>and is recognised by 50 countries, but not Israel, the USA or Britain. The Palestinian Liberation Organisation led by Yasser Arafat accepts Israel’s right to exist. </a:t>
            </a:r>
          </a:p>
          <a:p>
            <a:r>
              <a:rPr lang="en-GB" sz="2000" dirty="0">
                <a:solidFill>
                  <a:schemeClr val="tx1"/>
                </a:solidFill>
              </a:rPr>
              <a:t>Meanwhile, </a:t>
            </a:r>
          </a:p>
          <a:p>
            <a:r>
              <a:rPr lang="en-GB" sz="2800" b="1" dirty="0">
                <a:solidFill>
                  <a:schemeClr val="tx1"/>
                </a:solidFill>
              </a:rPr>
              <a:t>Women in Black founded  </a:t>
            </a:r>
            <a:r>
              <a:rPr lang="en-GB" sz="2000" dirty="0">
                <a:solidFill>
                  <a:schemeClr val="tx1"/>
                </a:solidFill>
              </a:rPr>
              <a:t>by Israeli women in Jerusalem to call for a just peace and end to the occupation.</a:t>
            </a:r>
          </a:p>
        </p:txBody>
      </p:sp>
    </p:spTree>
    <p:extLst>
      <p:ext uri="{BB962C8B-B14F-4D97-AF65-F5344CB8AC3E}">
        <p14:creationId xmlns:p14="http://schemas.microsoft.com/office/powerpoint/2010/main" val="285581072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9323 0.02523 L 0.9306 -0.00324 " pathEditMode="relative" rAng="0" ptsTypes="AA">
                                      <p:cBhvr>
                                        <p:cTn id="6" dur="1000" fill="hold"/>
                                        <p:tgtEl>
                                          <p:spTgt spid="4"/>
                                        </p:tgtEl>
                                        <p:attrNameLst>
                                          <p:attrName>ppt_x</p:attrName>
                                          <p:attrName>ppt_y</p:attrName>
                                        </p:attrNameLst>
                                      </p:cBhvr>
                                      <p:rCtr x="-53138" y="-1435"/>
                                    </p:animMotion>
                                  </p:childTnLst>
                                </p:cTn>
                              </p:par>
                              <p:par>
                                <p:cTn id="7" presetID="42" presetClass="path" presetSubtype="0" accel="50000" decel="50000" fill="hold" grpId="0" nodeType="withEffect">
                                  <p:stCondLst>
                                    <p:cond delay="0"/>
                                  </p:stCondLst>
                                  <p:childTnLst>
                                    <p:animMotion origin="layout" path="M -1.66667E-6 -2.59259E-6 L 0.13633 -0.00208 " pathEditMode="relative" rAng="0" ptsTypes="AA">
                                      <p:cBhvr>
                                        <p:cTn id="8" dur="2000" fill="hold"/>
                                        <p:tgtEl>
                                          <p:spTgt spid="8"/>
                                        </p:tgtEl>
                                        <p:attrNameLst>
                                          <p:attrName>ppt_x</p:attrName>
                                          <p:attrName>ppt_y</p:attrName>
                                        </p:attrNameLst>
                                      </p:cBhvr>
                                      <p:rCtr x="7005" y="-20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1.25E-6 -1.85185E-6 L 0.02747 -1.00139 " pathEditMode="relative" rAng="0" ptsTypes="AA">
                                      <p:cBhvr>
                                        <p:cTn id="12" dur="1000" fill="hold"/>
                                        <p:tgtEl>
                                          <p:spTgt spid="10"/>
                                        </p:tgtEl>
                                        <p:attrNameLst>
                                          <p:attrName>ppt_x</p:attrName>
                                          <p:attrName>ppt_y</p:attrName>
                                        </p:attrNameLst>
                                      </p:cBhvr>
                                      <p:rCtr x="1367" y="-50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oslo peace agreemen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266701"/>
            <a:ext cx="12192000" cy="8323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1993</a:t>
            </a:r>
          </a:p>
        </p:txBody>
      </p:sp>
      <p:sp>
        <p:nvSpPr>
          <p:cNvPr id="6" name="TextBox 5">
            <a:extLst>
              <a:ext uri="{FF2B5EF4-FFF2-40B4-BE49-F238E27FC236}">
                <a16:creationId xmlns:a16="http://schemas.microsoft.com/office/drawing/2014/main" id="{EAE15AC3-C3CC-4147-9FF2-D7D9E682F19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5BC31B52-9F87-4F9A-9111-5F12B8D59E9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Oslo Peace Accord between Israel and the Palestine Liberation Organisation agrees a path to peace.</a:t>
            </a:r>
          </a:p>
          <a:p>
            <a:pPr lvl="0" algn="ctr">
              <a:defRPr/>
            </a:pPr>
            <a:r>
              <a:rPr lang="en-GB" sz="2000" dirty="0" err="1">
                <a:solidFill>
                  <a:schemeClr val="tx1"/>
                </a:solidFill>
                <a:latin typeface="Arial" panose="020B0604020202020204" pitchFamily="34" charset="0"/>
                <a:cs typeface="Arial" panose="020B0604020202020204" pitchFamily="34" charset="0"/>
              </a:rPr>
              <a:t>Yitzak</a:t>
            </a:r>
            <a:r>
              <a:rPr lang="en-GB" sz="2000" dirty="0">
                <a:solidFill>
                  <a:schemeClr val="tx1"/>
                </a:solidFill>
                <a:latin typeface="Arial" panose="020B0604020202020204" pitchFamily="34" charset="0"/>
                <a:cs typeface="Arial" panose="020B0604020202020204" pitchFamily="34" charset="0"/>
              </a:rPr>
              <a:t> Rabin and Yasser Arafat shake hands at the White House with USA President Bill Clinton.</a:t>
            </a:r>
          </a:p>
        </p:txBody>
      </p:sp>
      <p:sp>
        <p:nvSpPr>
          <p:cNvPr id="8" name="Rounded Rectangle 5">
            <a:extLst>
              <a:ext uri="{FF2B5EF4-FFF2-40B4-BE49-F238E27FC236}">
                <a16:creationId xmlns:a16="http://schemas.microsoft.com/office/drawing/2014/main" id="{A736E7EF-E023-441A-9F36-1D87E4201947}"/>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829115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2305 -0.02384 L 0.9306 -0.00324 " pathEditMode="relative" rAng="0" ptsTypes="AA">
                                      <p:cBhvr>
                                        <p:cTn id="6" dur="1000" fill="hold"/>
                                        <p:tgtEl>
                                          <p:spTgt spid="4"/>
                                        </p:tgtEl>
                                        <p:attrNameLst>
                                          <p:attrName>ppt_x</p:attrName>
                                          <p:attrName>ppt_y</p:attrName>
                                        </p:attrNameLst>
                                      </p:cBhvr>
                                      <p:rCtr x="-34622" y="101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03 -0.46273 " pathEditMode="relative" rAng="0" ptsTypes="AA">
                                      <p:cBhvr>
                                        <p:cTn id="10" dur="1000" fill="hold"/>
                                        <p:tgtEl>
                                          <p:spTgt spid="7"/>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abin assassinated (photo credit: ARCHIVE)">
            <a:extLst>
              <a:ext uri="{FF2B5EF4-FFF2-40B4-BE49-F238E27FC236}">
                <a16:creationId xmlns:a16="http://schemas.microsoft.com/office/drawing/2014/main" id="{9C121BF8-C2A0-4C50-ABFE-0C3462BE794D}"/>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096741" y="365125"/>
            <a:ext cx="8615275" cy="6414593"/>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Flickr - Israel Defense Forces - Life of Lt. Gen. Yitzhak Rabin, 7th IDF Chief of Staff in photos (1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387594"/>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1995</a:t>
            </a:r>
          </a:p>
        </p:txBody>
      </p:sp>
      <p:sp>
        <p:nvSpPr>
          <p:cNvPr id="5" name="Content Placeholder 4"/>
          <p:cNvSpPr>
            <a:spLocks noGrp="1"/>
          </p:cNvSpPr>
          <p:nvPr>
            <p:ph idx="1"/>
          </p:nvPr>
        </p:nvSpPr>
        <p:spPr/>
        <p:txBody>
          <a:bodyPr/>
          <a:lstStyle/>
          <a:p>
            <a:endParaRPr lang="en-GB" dirty="0"/>
          </a:p>
        </p:txBody>
      </p:sp>
      <p:sp>
        <p:nvSpPr>
          <p:cNvPr id="7" name="Action Button: Forward or Next 6">
            <a:hlinkClick r:id="rId5" highlightClick="1"/>
          </p:cNvPr>
          <p:cNvSpPr/>
          <p:nvPr/>
        </p:nvSpPr>
        <p:spPr>
          <a:xfrm>
            <a:off x="12712016" y="5346137"/>
            <a:ext cx="895350" cy="838200"/>
          </a:xfrm>
          <a:prstGeom prst="actionButtonForwardNext">
            <a:avLst/>
          </a:prstGeom>
          <a:solidFill>
            <a:schemeClr val="accent2">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92334579-5446-4C76-B9BF-F54725CC837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5482202C-738B-4EB4-ACF8-41B4CC252B6F}"/>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dirty="0">
                <a:solidFill>
                  <a:schemeClr val="tx1"/>
                </a:solidFill>
                <a:latin typeface="Arial" panose="020B0604020202020204" pitchFamily="34" charset="0"/>
                <a:cs typeface="Arial" panose="020B0604020202020204" pitchFamily="34" charset="0"/>
              </a:rPr>
              <a:t>Israeli Prime Minister Yitzhak Rabin, signer of the Oslo peace deal, assassinated by Jewish extremist</a:t>
            </a:r>
          </a:p>
        </p:txBody>
      </p:sp>
      <p:sp>
        <p:nvSpPr>
          <p:cNvPr id="11" name="Rounded Rectangle 6">
            <a:extLst>
              <a:ext uri="{FF2B5EF4-FFF2-40B4-BE49-F238E27FC236}">
                <a16:creationId xmlns:a16="http://schemas.microsoft.com/office/drawing/2014/main" id="{210F7B36-DCB4-4236-8708-ADDE9EF29E80}"/>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66705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19 -0.01944 L 0.9306 -0.00324 " pathEditMode="relative" rAng="0" ptsTypes="AA">
                                      <p:cBhvr>
                                        <p:cTn id="6" dur="1000" fill="hold"/>
                                        <p:tgtEl>
                                          <p:spTgt spid="4"/>
                                        </p:tgtEl>
                                        <p:attrNameLst>
                                          <p:attrName>ppt_x</p:attrName>
                                          <p:attrName>ppt_y</p:attrName>
                                        </p:attrNameLst>
                                      </p:cBhvr>
                                      <p:rCtr x="-40065" y="810"/>
                                    </p:animMotion>
                                  </p:childTnLst>
                                </p:cTn>
                              </p:par>
                              <p:par>
                                <p:cTn id="7" presetID="42" presetClass="path" presetSubtype="0" accel="50000" decel="50000" fill="hold" grpId="0" nodeType="withEffect">
                                  <p:stCondLst>
                                    <p:cond delay="0"/>
                                  </p:stCondLst>
                                  <p:childTnLst>
                                    <p:animMotion origin="layout" path="M 2.91667E-6 -7.40741E-7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10"/>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mage result for barrier site:eappi.or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85423"/>
            <a:ext cx="12192000" cy="64725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7" name="Action Button: Forward or Next 6">
            <a:hlinkClick r:id="rId4" highlightClick="1"/>
          </p:cNvPr>
          <p:cNvSpPr/>
          <p:nvPr/>
        </p:nvSpPr>
        <p:spPr>
          <a:xfrm>
            <a:off x="12192000" y="5400951"/>
            <a:ext cx="895350" cy="838200"/>
          </a:xfrm>
          <a:prstGeom prst="actionButtonForwardNex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510A6EF-5ACA-4396-B36B-1A79420256A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C746189-57C9-40E8-9DF2-EF7A61CE337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begins building a barrier in and around West Bank, often called “the wall”. </a:t>
            </a:r>
          </a:p>
        </p:txBody>
      </p:sp>
      <p:sp>
        <p:nvSpPr>
          <p:cNvPr id="10" name="Rounded Rectangle 4">
            <a:extLst>
              <a:ext uri="{FF2B5EF4-FFF2-40B4-BE49-F238E27FC236}">
                <a16:creationId xmlns:a16="http://schemas.microsoft.com/office/drawing/2014/main" id="{11368382-147A-4ED6-B667-481F3D4A50A2}"/>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2039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438 -0.01088 L 0.9306 -0.00324 " pathEditMode="relative" rAng="0" ptsTypes="AA">
                                      <p:cBhvr>
                                        <p:cTn id="6" dur="1000" fill="hold"/>
                                        <p:tgtEl>
                                          <p:spTgt spid="4"/>
                                        </p:tgtEl>
                                        <p:attrNameLst>
                                          <p:attrName>ppt_x</p:attrName>
                                          <p:attrName>ppt_y</p:attrName>
                                        </p:attrNameLst>
                                      </p:cBhvr>
                                      <p:rCtr x="-40195" y="370"/>
                                    </p:animMotion>
                                  </p:childTnLst>
                                </p:cTn>
                              </p:par>
                              <p:par>
                                <p:cTn id="7" presetID="42" presetClass="path" presetSubtype="0" accel="50000" decel="50000" fill="hold" grpId="0" nodeType="withEffect">
                                  <p:stCondLst>
                                    <p:cond delay="0"/>
                                  </p:stCondLst>
                                  <p:childTnLst>
                                    <p:animMotion origin="layout" path="M 1.25E-6 -1.11111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9"/>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 result for palestinian boy tank"/>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61257" y="365125"/>
            <a:ext cx="12714514" cy="87912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2000-05</a:t>
            </a:r>
          </a:p>
        </p:txBody>
      </p:sp>
      <p:sp>
        <p:nvSpPr>
          <p:cNvPr id="7" name="TextBox 6">
            <a:extLst>
              <a:ext uri="{FF2B5EF4-FFF2-40B4-BE49-F238E27FC236}">
                <a16:creationId xmlns:a16="http://schemas.microsoft.com/office/drawing/2014/main" id="{D50A270F-9B80-4F78-AB2E-4C232466E5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C6F4AA2C-0507-4064-8237-D4E2C80E3B74}"/>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Second Intifada </a:t>
            </a:r>
            <a:r>
              <a:rPr lang="en-GB" sz="2400" dirty="0">
                <a:solidFill>
                  <a:schemeClr val="tx1"/>
                </a:solidFill>
                <a:latin typeface="Arial" panose="020B0604020202020204" pitchFamily="34" charset="0"/>
                <a:cs typeface="Arial" panose="020B0604020202020204" pitchFamily="34" charset="0"/>
              </a:rPr>
              <a:t>or “shaking off” uprising by Palestinians opposing Israeli occupation.</a:t>
            </a:r>
          </a:p>
        </p:txBody>
      </p:sp>
      <p:sp>
        <p:nvSpPr>
          <p:cNvPr id="9" name="Rounded Rectangle 9">
            <a:extLst>
              <a:ext uri="{FF2B5EF4-FFF2-40B4-BE49-F238E27FC236}">
                <a16:creationId xmlns:a16="http://schemas.microsoft.com/office/drawing/2014/main" id="{3F69F507-27EB-4E1C-93D1-3C5289212345}"/>
              </a:ext>
            </a:extLst>
          </p:cNvPr>
          <p:cNvSpPr/>
          <p:nvPr/>
        </p:nvSpPr>
        <p:spPr>
          <a:xfrm>
            <a:off x="10090053" y="6457797"/>
            <a:ext cx="1828800" cy="439488"/>
          </a:xfrm>
          <a:prstGeom prst="roundRect">
            <a:avLst/>
          </a:prstGeom>
          <a:solidFill>
            <a:srgbClr val="FA66EF"/>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443163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6081 -0.01088 L 0.9306 -0.00324 " pathEditMode="relative" rAng="0" ptsTypes="AA">
                                      <p:cBhvr>
                                        <p:cTn id="6" dur="1000" fill="hold"/>
                                        <p:tgtEl>
                                          <p:spTgt spid="4"/>
                                        </p:tgtEl>
                                        <p:attrNameLst>
                                          <p:attrName>ppt_x</p:attrName>
                                          <p:attrName>ppt_y</p:attrName>
                                        </p:attrNameLst>
                                      </p:cBhvr>
                                      <p:rCtr x="-41510" y="37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0534 -0.91296 " pathEditMode="relative" rAng="0" ptsTypes="AA">
                                      <p:cBhvr>
                                        <p:cTn id="10" dur="1000" fill="hold"/>
                                        <p:tgtEl>
                                          <p:spTgt spid="8"/>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upload.wikimedia.org/wikipedia/commons/thumb/4/4a/Park_Hotel_in_Netenya%2C_Israel.JPG/280px-Park_Hotel_in_Netenya%2C_Isra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8968"/>
            <a:ext cx="12192000" cy="91440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sp>
        <p:nvSpPr>
          <p:cNvPr id="4" name="Rectangle 3"/>
          <p:cNvSpPr/>
          <p:nvPr/>
        </p:nvSpPr>
        <p:spPr>
          <a:xfrm>
            <a:off x="-9123064" y="5219700"/>
            <a:ext cx="804899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March 2002</a:t>
            </a:r>
          </a:p>
        </p:txBody>
      </p:sp>
      <p:sp>
        <p:nvSpPr>
          <p:cNvPr id="7" name="Action Button: Forward or Next 6">
            <a:hlinkClick r:id="rId4" highlightClick="1"/>
          </p:cNvPr>
          <p:cNvSpPr/>
          <p:nvPr/>
        </p:nvSpPr>
        <p:spPr>
          <a:xfrm>
            <a:off x="12295131" y="5166330"/>
            <a:ext cx="895350" cy="838200"/>
          </a:xfrm>
          <a:prstGeom prst="actionButtonForwardNext">
            <a:avLst/>
          </a:prstGeom>
          <a:solidFill>
            <a:schemeClr val="tx1">
              <a:lumMod val="50000"/>
              <a:lumOff val="5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F37D504-9F3E-477B-B109-43C50A94787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FC1CE582-17C6-47E7-A451-FB62CF1391E0}"/>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“Passover bombing” </a:t>
            </a:r>
            <a:r>
              <a:rPr lang="en-GB" sz="2400" dirty="0">
                <a:solidFill>
                  <a:schemeClr val="tx1"/>
                </a:solidFill>
                <a:latin typeface="Arial" panose="020B0604020202020204" pitchFamily="34" charset="0"/>
                <a:cs typeface="Arial" panose="020B0604020202020204" pitchFamily="34" charset="0"/>
              </a:rPr>
              <a:t>during the second Intifada kills 30 Israelis at the Park Hotel.</a:t>
            </a:r>
          </a:p>
        </p:txBody>
      </p:sp>
      <p:sp>
        <p:nvSpPr>
          <p:cNvPr id="10" name="Rounded Rectangle 5">
            <a:extLst>
              <a:ext uri="{FF2B5EF4-FFF2-40B4-BE49-F238E27FC236}">
                <a16:creationId xmlns:a16="http://schemas.microsoft.com/office/drawing/2014/main" id="{2A895E09-3591-420D-BEDD-09C32CD21260}"/>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815107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13 -0.01088 L 0.9306 -0.00324 " pathEditMode="relative" rAng="0" ptsTypes="AA">
                                      <p:cBhvr>
                                        <p:cTn id="6" dur="1000" fill="hold"/>
                                        <p:tgtEl>
                                          <p:spTgt spid="4"/>
                                        </p:tgtEl>
                                        <p:attrNameLst>
                                          <p:attrName>ppt_x</p:attrName>
                                          <p:attrName>ppt_y</p:attrName>
                                        </p:attrNameLst>
                                      </p:cBhvr>
                                      <p:rCtr x="-48542" y="370"/>
                                    </p:animMotion>
                                  </p:childTnLst>
                                </p:cTn>
                              </p:par>
                              <p:par>
                                <p:cTn id="7" presetID="42" presetClass="path" presetSubtype="0" accel="50000" decel="50000" fill="hold" grpId="0" nodeType="withEffect">
                                  <p:stCondLst>
                                    <p:cond delay="0"/>
                                  </p:stCondLst>
                                  <p:childTnLst>
                                    <p:animMotion origin="layout" path="M -2.29167E-6 -1.85185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677 -0.63449 " pathEditMode="relative" rAng="0" ptsTypes="AA">
                                      <p:cBhvr>
                                        <p:cTn id="12" dur="1000" fill="hold"/>
                                        <p:tgtEl>
                                          <p:spTgt spid="9"/>
                                        </p:tgtEl>
                                        <p:attrNameLst>
                                          <p:attrName>ppt_x</p:attrName>
                                          <p:attrName>ppt_y</p:attrName>
                                        </p:attrNameLst>
                                      </p:cBhvr>
                                      <p:rCtr x="339" y="-3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CB68C3-67C8-48E4-9D9F-02FC1F9BB0E3}"/>
              </a:ext>
            </a:extLst>
          </p:cNvPr>
          <p:cNvPicPr>
            <a:picLocks noChangeAspect="1"/>
          </p:cNvPicPr>
          <p:nvPr/>
        </p:nvPicPr>
        <p:blipFill>
          <a:blip r:embed="rId3"/>
          <a:stretch>
            <a:fillRect/>
          </a:stretch>
        </p:blipFill>
        <p:spPr>
          <a:xfrm>
            <a:off x="9832" y="1092997"/>
            <a:ext cx="12192000" cy="4774731"/>
          </a:xfrm>
          <a:prstGeom prst="rect">
            <a:avLst/>
          </a:prstGeom>
        </p:spPr>
      </p:pic>
      <p:sp>
        <p:nvSpPr>
          <p:cNvPr id="39" name="Rectangle 38">
            <a:extLst>
              <a:ext uri="{FF2B5EF4-FFF2-40B4-BE49-F238E27FC236}">
                <a16:creationId xmlns:a16="http://schemas.microsoft.com/office/drawing/2014/main" id="{EA374403-CA1F-47FE-9EF4-A0278D760CCA}"/>
              </a:ext>
            </a:extLst>
          </p:cNvPr>
          <p:cNvSpPr/>
          <p:nvPr/>
        </p:nvSpPr>
        <p:spPr>
          <a:xfrm>
            <a:off x="254550" y="1092997"/>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73D2E9EA-5ACF-42E8-9731-BFB81DAEE2CC}"/>
              </a:ext>
            </a:extLst>
          </p:cNvPr>
          <p:cNvSpPr/>
          <p:nvPr/>
        </p:nvSpPr>
        <p:spPr>
          <a:xfrm>
            <a:off x="4715425" y="1092996"/>
            <a:ext cx="847726" cy="89455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0AE84F00-7CF9-4AFE-AC0A-CC504B69E084}"/>
              </a:ext>
            </a:extLst>
          </p:cNvPr>
          <p:cNvSpPr/>
          <p:nvPr/>
        </p:nvSpPr>
        <p:spPr>
          <a:xfrm>
            <a:off x="7369725" y="2626522"/>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D41563A-957B-4074-A0F6-193A39B8FC9D}"/>
              </a:ext>
            </a:extLst>
          </p:cNvPr>
          <p:cNvSpPr/>
          <p:nvPr/>
        </p:nvSpPr>
        <p:spPr>
          <a:xfrm>
            <a:off x="733424" y="4175922"/>
            <a:ext cx="962026"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B876F5F5-E23B-40E6-9EE2-90627C169014}"/>
              </a:ext>
            </a:extLst>
          </p:cNvPr>
          <p:cNvSpPr/>
          <p:nvPr/>
        </p:nvSpPr>
        <p:spPr>
          <a:xfrm>
            <a:off x="5314949" y="4013200"/>
            <a:ext cx="1346201" cy="107949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0B1E4E2A-5C5E-4B78-949D-BA9606902A3D}"/>
              </a:ext>
            </a:extLst>
          </p:cNvPr>
          <p:cNvSpPr/>
          <p:nvPr/>
        </p:nvSpPr>
        <p:spPr>
          <a:xfrm>
            <a:off x="1143358" y="1103718"/>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869EC9DE-4003-4C96-A42D-5DE9E7C61B7C}"/>
              </a:ext>
            </a:extLst>
          </p:cNvPr>
          <p:cNvSpPr/>
          <p:nvPr/>
        </p:nvSpPr>
        <p:spPr>
          <a:xfrm>
            <a:off x="10143218" y="1015672"/>
            <a:ext cx="1402992" cy="1187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6662E4E2-4818-4D42-BD5B-0D81990C7F75}"/>
              </a:ext>
            </a:extLst>
          </p:cNvPr>
          <p:cNvSpPr/>
          <p:nvPr/>
        </p:nvSpPr>
        <p:spPr>
          <a:xfrm>
            <a:off x="3181041" y="2464596"/>
            <a:ext cx="1365559" cy="10215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8C310B4B-2AEF-44DF-AA92-EE2748BFC80F}"/>
              </a:ext>
            </a:extLst>
          </p:cNvPr>
          <p:cNvSpPr/>
          <p:nvPr/>
        </p:nvSpPr>
        <p:spPr>
          <a:xfrm>
            <a:off x="9465033" y="4189810"/>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6C4279CA-3432-4096-9281-1B5C0DB86585}"/>
              </a:ext>
            </a:extLst>
          </p:cNvPr>
          <p:cNvSpPr/>
          <p:nvPr/>
        </p:nvSpPr>
        <p:spPr>
          <a:xfrm>
            <a:off x="1430029" y="26265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F06E752-3128-4DE3-A45C-B40E8C9D7A1D}"/>
              </a:ext>
            </a:extLst>
          </p:cNvPr>
          <p:cNvSpPr/>
          <p:nvPr/>
        </p:nvSpPr>
        <p:spPr>
          <a:xfrm>
            <a:off x="3774659" y="109299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A7585AC9-32AD-471D-B35C-14FD6922CF12}"/>
              </a:ext>
            </a:extLst>
          </p:cNvPr>
          <p:cNvSpPr/>
          <p:nvPr/>
        </p:nvSpPr>
        <p:spPr>
          <a:xfrm>
            <a:off x="8225387" y="2513810"/>
            <a:ext cx="979489" cy="972340"/>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7CE2A6F2-77D4-496F-BE7F-74A76947566C}"/>
              </a:ext>
            </a:extLst>
          </p:cNvPr>
          <p:cNvSpPr/>
          <p:nvPr/>
        </p:nvSpPr>
        <p:spPr>
          <a:xfrm>
            <a:off x="8641555" y="419060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184DAAFD-5D64-4536-ABC1-A69EFF24FE86}"/>
              </a:ext>
            </a:extLst>
          </p:cNvPr>
          <p:cNvSpPr/>
          <p:nvPr/>
        </p:nvSpPr>
        <p:spPr>
          <a:xfrm>
            <a:off x="2006502"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A47A7D6F-5E19-40B8-8A32-56511C4770E0}"/>
              </a:ext>
            </a:extLst>
          </p:cNvPr>
          <p:cNvSpPr/>
          <p:nvPr/>
        </p:nvSpPr>
        <p:spPr>
          <a:xfrm>
            <a:off x="9261671"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B5D6760F-311C-46BC-AAE8-BCB8F826ECB3}"/>
              </a:ext>
            </a:extLst>
          </p:cNvPr>
          <p:cNvSpPr/>
          <p:nvPr/>
        </p:nvSpPr>
        <p:spPr>
          <a:xfrm>
            <a:off x="9380368" y="261223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EF8058B-9381-4AE1-A8F3-BF7D806E64F9}"/>
              </a:ext>
            </a:extLst>
          </p:cNvPr>
          <p:cNvSpPr/>
          <p:nvPr/>
        </p:nvSpPr>
        <p:spPr>
          <a:xfrm>
            <a:off x="1849127" y="423244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1912467A-7614-4D2C-AA5F-913ED2104C7F}"/>
              </a:ext>
            </a:extLst>
          </p:cNvPr>
          <p:cNvSpPr/>
          <p:nvPr/>
        </p:nvSpPr>
        <p:spPr>
          <a:xfrm>
            <a:off x="2873661"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802F7F6D-7CD7-4375-A67E-E3FB9B641F64}"/>
              </a:ext>
            </a:extLst>
          </p:cNvPr>
          <p:cNvSpPr/>
          <p:nvPr/>
        </p:nvSpPr>
        <p:spPr>
          <a:xfrm>
            <a:off x="7503820" y="110649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C750EA9B-F536-4BE8-8223-3047CD22BAE4}"/>
              </a:ext>
            </a:extLst>
          </p:cNvPr>
          <p:cNvSpPr/>
          <p:nvPr/>
        </p:nvSpPr>
        <p:spPr>
          <a:xfrm>
            <a:off x="2298202" y="262652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76E12D54-961D-4B72-B1F0-9C035D7F0E69}"/>
              </a:ext>
            </a:extLst>
          </p:cNvPr>
          <p:cNvSpPr/>
          <p:nvPr/>
        </p:nvSpPr>
        <p:spPr>
          <a:xfrm>
            <a:off x="2739196" y="42009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FCAAE650-7DE4-497F-9200-6182446C3E85}"/>
              </a:ext>
            </a:extLst>
          </p:cNvPr>
          <p:cNvSpPr/>
          <p:nvPr/>
        </p:nvSpPr>
        <p:spPr>
          <a:xfrm>
            <a:off x="6817047" y="4189810"/>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6C6B717B-EB61-45D9-9691-DEA7CBCB4E77}"/>
              </a:ext>
            </a:extLst>
          </p:cNvPr>
          <p:cNvSpPr/>
          <p:nvPr/>
        </p:nvSpPr>
        <p:spPr>
          <a:xfrm>
            <a:off x="5789542" y="1092996"/>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8E6A2AAF-85AD-403A-AFD5-2337F1837514}"/>
              </a:ext>
            </a:extLst>
          </p:cNvPr>
          <p:cNvSpPr/>
          <p:nvPr/>
        </p:nvSpPr>
        <p:spPr>
          <a:xfrm>
            <a:off x="4678547" y="2636841"/>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D959CEFB-6D86-4224-BBE0-E3EC37D1B432}"/>
              </a:ext>
            </a:extLst>
          </p:cNvPr>
          <p:cNvSpPr/>
          <p:nvPr/>
        </p:nvSpPr>
        <p:spPr>
          <a:xfrm>
            <a:off x="772691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F329BF98-88E1-4251-9D05-E8B4576ECD0A}"/>
              </a:ext>
            </a:extLst>
          </p:cNvPr>
          <p:cNvSpPr/>
          <p:nvPr/>
        </p:nvSpPr>
        <p:spPr>
          <a:xfrm>
            <a:off x="3588036" y="4232444"/>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4A16D023-658C-4652-8CE2-2F4C6A591C44}"/>
              </a:ext>
            </a:extLst>
          </p:cNvPr>
          <p:cNvSpPr/>
          <p:nvPr/>
        </p:nvSpPr>
        <p:spPr>
          <a:xfrm>
            <a:off x="1121537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B96771C0-1F91-48F2-A3DE-36ABBDB77E0D}"/>
              </a:ext>
            </a:extLst>
          </p:cNvPr>
          <p:cNvSpPr/>
          <p:nvPr/>
        </p:nvSpPr>
        <p:spPr>
          <a:xfrm>
            <a:off x="6642608"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90914DDC-DF4C-4214-A382-FCBCD45842F6}"/>
              </a:ext>
            </a:extLst>
          </p:cNvPr>
          <p:cNvSpPr/>
          <p:nvPr/>
        </p:nvSpPr>
        <p:spPr>
          <a:xfrm>
            <a:off x="8385367" y="108307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BB55945-8A9D-4915-80C4-C6589D882B80}"/>
              </a:ext>
            </a:extLst>
          </p:cNvPr>
          <p:cNvSpPr/>
          <p:nvPr/>
        </p:nvSpPr>
        <p:spPr>
          <a:xfrm>
            <a:off x="5554871" y="26265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99919CCC-CC4E-4EE8-996B-F19DFD80A8B5}"/>
              </a:ext>
            </a:extLst>
          </p:cNvPr>
          <p:cNvSpPr/>
          <p:nvPr/>
        </p:nvSpPr>
        <p:spPr>
          <a:xfrm>
            <a:off x="6454194" y="2593583"/>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0F5C03AC-4A48-40A7-B4B7-54A02E07748F}"/>
              </a:ext>
            </a:extLst>
          </p:cNvPr>
          <p:cNvSpPr/>
          <p:nvPr/>
        </p:nvSpPr>
        <p:spPr>
          <a:xfrm>
            <a:off x="4457096"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935FA3EE-35BE-4DF2-A0D4-C9572E4F0DEB}"/>
              </a:ext>
            </a:extLst>
          </p:cNvPr>
          <p:cNvSpPr/>
          <p:nvPr/>
        </p:nvSpPr>
        <p:spPr>
          <a:xfrm>
            <a:off x="10333378"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11973F55-EB24-4185-8C96-3E549569948B}"/>
              </a:ext>
            </a:extLst>
          </p:cNvPr>
          <p:cNvSpPr/>
          <p:nvPr/>
        </p:nvSpPr>
        <p:spPr>
          <a:xfrm>
            <a:off x="10278137" y="2612234"/>
            <a:ext cx="714375" cy="7262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28087FF-BE94-48F5-8B17-A805217900F4}"/>
              </a:ext>
            </a:extLst>
          </p:cNvPr>
          <p:cNvSpPr>
            <a:spLocks noGrp="1"/>
          </p:cNvSpPr>
          <p:nvPr>
            <p:ph type="title"/>
          </p:nvPr>
        </p:nvSpPr>
        <p:spPr>
          <a:xfrm>
            <a:off x="887394" y="5942292"/>
            <a:ext cx="10725509" cy="756042"/>
          </a:xfrm>
        </p:spPr>
        <p:txBody>
          <a:bodyPr>
            <a:normAutofit fontScale="90000"/>
          </a:bodyPr>
          <a:lstStyle/>
          <a:p>
            <a:r>
              <a:rPr lang="en-GB" sz="3600" dirty="0">
                <a:solidFill>
                  <a:schemeClr val="accent2"/>
                </a:solidFill>
                <a:latin typeface="Arial" panose="020B0604020202020204" pitchFamily="34" charset="0"/>
                <a:cs typeface="Arial" panose="020B0604020202020204" pitchFamily="34" charset="0"/>
              </a:rPr>
              <a:t>Work together in coloured groups to work out the right order.</a:t>
            </a:r>
            <a:endParaRPr lang="en-GB" sz="3600" dirty="0"/>
          </a:p>
        </p:txBody>
      </p:sp>
      <mc:AlternateContent xmlns:mc="http://schemas.openxmlformats.org/markup-compatibility/2006">
        <mc:Choice xmlns:psuz="http://schemas.microsoft.com/office/powerpoint/2016/summaryzoom" Requires="psuz">
          <p:graphicFrame>
            <p:nvGraphicFramePr>
              <p:cNvPr id="5" name="Summary Zoom 4">
                <a:extLst>
                  <a:ext uri="{FF2B5EF4-FFF2-40B4-BE49-F238E27FC236}">
                    <a16:creationId xmlns:a16="http://schemas.microsoft.com/office/drawing/2014/main" id="{BF07304D-491D-489A-967D-9F213A718B07}"/>
                  </a:ext>
                </a:extLst>
              </p:cNvPr>
              <p:cNvGraphicFramePr>
                <a:graphicFrameLocks noChangeAspect="1"/>
              </p:cNvGraphicFramePr>
              <p:nvPr/>
            </p:nvGraphicFramePr>
            <p:xfrm>
              <a:off x="73094" y="1092997"/>
              <a:ext cx="12128738" cy="4672006"/>
            </p:xfrm>
            <a:graphic>
              <a:graphicData uri="http://schemas.microsoft.com/office/powerpoint/2016/summaryzoom">
                <psuz:summaryZm>
                  <psuz:summaryZmObj sectionId="{DBC5A7CE-14DE-4860-B78B-40CE66C8EF67}" offsetFactorX="-54366" offsetFactorY="-13854" scaleFactorX="48159" scaleFactorY="85616">
                    <psuz:zmPr id="{5FEE5404-1D88-4A31-AB37-4E11945F39CA}" transitionDur="1000">
                      <p166:blipFill xmlns:p166="http://schemas.microsoft.com/office/powerpoint/2016/6/main">
                        <a:blip r:embed="rId4"/>
                        <a:stretch>
                          <a:fillRect/>
                        </a:stretch>
                      </p166:blipFill>
                      <p166:spPr xmlns:p166="http://schemas.microsoft.com/office/powerpoint/2016/6/main">
                        <a:xfrm>
                          <a:off x="238262" y="65448"/>
                          <a:ext cx="719996" cy="719997"/>
                        </a:xfrm>
                        <a:prstGeom prst="rect">
                          <a:avLst/>
                        </a:prstGeom>
                        <a:ln w="3175">
                          <a:solidFill>
                            <a:prstClr val="ltGray"/>
                          </a:solidFill>
                        </a:ln>
                      </p166:spPr>
                    </psuz:zmPr>
                  </psuz:summaryZmObj>
                  <psuz:summaryZmObj sectionId="{C424B288-191E-4D9A-B73F-0A47DB225A5F}" offsetFactorX="-98412" offsetFactorY="-14502" scaleFactorX="48159" scaleFactorY="85616">
                    <psuz:zmPr id="{4CA8A3BD-6175-4662-9F25-555CBD3705D8}" transitionDur="1000">
                      <p166:blipFill xmlns:p166="http://schemas.microsoft.com/office/powerpoint/2016/6/main">
                        <a:blip r:embed="rId5"/>
                        <a:stretch>
                          <a:fillRect/>
                        </a:stretch>
                      </p166:blipFill>
                      <p166:spPr xmlns:p166="http://schemas.microsoft.com/office/powerpoint/2016/6/main">
                        <a:xfrm>
                          <a:off x="1130861" y="59999"/>
                          <a:ext cx="719996" cy="719997"/>
                        </a:xfrm>
                        <a:prstGeom prst="rect">
                          <a:avLst/>
                        </a:prstGeom>
                        <a:ln w="3175">
                          <a:solidFill>
                            <a:prstClr val="ltGray"/>
                          </a:solidFill>
                        </a:ln>
                      </p166:spPr>
                    </psuz:zmPr>
                  </psuz:summaryZmObj>
                  <psuz:summaryZmObj sectionId="{40456D79-BEDC-4C1B-9C1F-857FEF59BAD2}" offsetFactorX="-145090" offsetFactorY="-12948" scaleFactorX="48159" scaleFactorY="85616">
                    <psuz:zmPr id="{A54155B7-8118-4699-80B0-91DDC9C58820}" transitionDur="1000">
                      <p166:blipFill xmlns:p166="http://schemas.microsoft.com/office/powerpoint/2016/6/main">
                        <a:blip r:embed="rId6"/>
                        <a:stretch>
                          <a:fillRect/>
                        </a:stretch>
                      </p166:blipFill>
                      <p166:spPr xmlns:p166="http://schemas.microsoft.com/office/powerpoint/2016/6/main">
                        <a:xfrm>
                          <a:off x="1984111" y="73067"/>
                          <a:ext cx="719996" cy="719997"/>
                        </a:xfrm>
                        <a:prstGeom prst="rect">
                          <a:avLst/>
                        </a:prstGeom>
                        <a:ln w="3175">
                          <a:solidFill>
                            <a:prstClr val="ltGray"/>
                          </a:solidFill>
                        </a:ln>
                      </p166:spPr>
                    </psuz:zmPr>
                  </psuz:summaryZmObj>
                  <psuz:summaryZmObj sectionId="{B9139E80-6EBF-4337-89FF-3E337967C39F}" offsetFactorX="-189433" offsetFactorY="-14760" scaleFactorX="48159" scaleFactorY="85616">
                    <psuz:zmPr id="{3E3F15DC-D7E7-4004-8433-6055C4B7BD47}" transitionDur="1000">
                      <p166:blipFill xmlns:p166="http://schemas.microsoft.com/office/powerpoint/2016/6/main">
                        <a:blip r:embed="rId7"/>
                        <a:stretch>
                          <a:fillRect/>
                        </a:stretch>
                      </p166:blipFill>
                      <p166:spPr xmlns:p166="http://schemas.microsoft.com/office/powerpoint/2016/6/main">
                        <a:xfrm>
                          <a:off x="2872270" y="57829"/>
                          <a:ext cx="719996" cy="719997"/>
                        </a:xfrm>
                        <a:prstGeom prst="rect">
                          <a:avLst/>
                        </a:prstGeom>
                        <a:ln w="3175">
                          <a:noFill/>
                        </a:ln>
                      </p166:spPr>
                    </psuz:zmPr>
                  </psuz:summaryZmObj>
                  <psuz:summaryZmObj sectionId="{199A889E-8504-45BE-9C2C-EF9F438CC645}" offsetFactorX="-234285" offsetFactorY="-11136" scaleFactorX="48159" scaleFactorY="85616">
                    <psuz:zmPr id="{A7534765-E776-4D51-9150-324CCC1B5DD6}" transitionDur="1000">
                      <p166:blipFill xmlns:p166="http://schemas.microsoft.com/office/powerpoint/2016/6/main">
                        <a:blip r:embed="rId8"/>
                        <a:stretch>
                          <a:fillRect/>
                        </a:stretch>
                      </p166:blipFill>
                      <p166:spPr xmlns:p166="http://schemas.microsoft.com/office/powerpoint/2016/6/main">
                        <a:xfrm>
                          <a:off x="3752819" y="88306"/>
                          <a:ext cx="719996" cy="719997"/>
                        </a:xfrm>
                        <a:prstGeom prst="rect">
                          <a:avLst/>
                        </a:prstGeom>
                        <a:ln w="3175">
                          <a:solidFill>
                            <a:prstClr val="ltGray"/>
                          </a:solidFill>
                        </a:ln>
                      </p166:spPr>
                    </psuz:zmPr>
                  </psuz:summaryZmObj>
                  <psuz:summaryZmObj sectionId="{D2C1A087-26BF-42A9-8962-DA1246EE71DD}" offsetFactorX="-269963" offsetFactorY="-8497" scaleFactorX="89077" scaleFactorY="111895">
                    <psuz:zmPr id="{0F1E95BE-A5EA-4F53-98B5-84E9C2642B11}" transitionDur="1000">
                      <p166:blipFill xmlns:p166="http://schemas.microsoft.com/office/powerpoint/2016/6/main">
                        <a:blip r:embed="rId9"/>
                        <a:stretch>
                          <a:fillRect/>
                        </a:stretch>
                      </p166:blipFill>
                      <p166:spPr xmlns:p166="http://schemas.microsoft.com/office/powerpoint/2016/6/main">
                        <a:xfrm>
                          <a:off x="4464653" y="1"/>
                          <a:ext cx="1331737" cy="940993"/>
                        </a:xfrm>
                        <a:prstGeom prst="rect">
                          <a:avLst/>
                        </a:prstGeom>
                        <a:ln w="3175">
                          <a:noFill/>
                        </a:ln>
                      </p166:spPr>
                    </psuz:zmPr>
                  </psuz:summaryZmObj>
                  <psuz:summaryZmObj sectionId="{1110868B-4DD4-4E62-BC0C-D4B71D86D43C}" offsetFactorX="-302914" offsetFactorY="-16076" scaleFactorX="48159" scaleFactorY="85616">
                    <psuz:zmPr id="{C96558FD-D904-4437-A4A3-F00DC0A06673}" transitionDur="1000">
                      <p166:blipFill xmlns:p166="http://schemas.microsoft.com/office/powerpoint/2016/6/main">
                        <a:blip r:embed="rId10"/>
                        <a:stretch>
                          <a:fillRect/>
                        </a:stretch>
                      </p166:blipFill>
                      <p166:spPr xmlns:p166="http://schemas.microsoft.com/office/powerpoint/2016/6/main">
                        <a:xfrm>
                          <a:off x="5828998" y="46762"/>
                          <a:ext cx="719996" cy="719997"/>
                        </a:xfrm>
                        <a:prstGeom prst="rect">
                          <a:avLst/>
                        </a:prstGeom>
                        <a:ln w="3175">
                          <a:solidFill>
                            <a:prstClr val="ltGray"/>
                          </a:solidFill>
                        </a:ln>
                      </p166:spPr>
                    </psuz:zmPr>
                  </psuz:summaryZmObj>
                  <psuz:summaryZmObj sectionId="{7B7251ED-1DB9-4114-8794-311F83F16A1B}" offsetFactorX="373663" offsetFactorY="-120186" scaleFactorX="48159" scaleFactorY="85616">
                    <psuz:zmPr id="{30BCE711-9B0A-41A7-B5EA-3CD0C7697CC3}" transitionDur="1000">
                      <p166:blipFill xmlns:p166="http://schemas.microsoft.com/office/powerpoint/2016/6/main">
                        <a:blip r:embed="rId11"/>
                        <a:stretch>
                          <a:fillRect/>
                        </a:stretch>
                      </p166:blipFill>
                      <p166:spPr xmlns:p166="http://schemas.microsoft.com/office/powerpoint/2016/6/main">
                        <a:xfrm>
                          <a:off x="6637471" y="68263"/>
                          <a:ext cx="719996" cy="719997"/>
                        </a:xfrm>
                        <a:prstGeom prst="rect">
                          <a:avLst/>
                        </a:prstGeom>
                        <a:ln w="3175">
                          <a:solidFill>
                            <a:prstClr val="ltGray"/>
                          </a:solidFill>
                        </a:ln>
                      </p166:spPr>
                    </psuz:zmPr>
                  </psuz:summaryZmObj>
                  <psuz:summaryZmObj sectionId="{A297C11C-964C-4FD7-8532-10CAD94618F9}" offsetFactorX="327473" offsetFactorY="-120625" scaleFactorX="48159" scaleFactorY="85616">
                    <psuz:zmPr id="{689181A5-2A0F-44B7-8E8B-B061C491EBC5}" transitionDur="1000">
                      <p166:blipFill xmlns:p166="http://schemas.microsoft.com/office/powerpoint/2016/6/main">
                        <a:blip r:embed="rId12"/>
                        <a:stretch>
                          <a:fillRect/>
                        </a:stretch>
                      </p166:blipFill>
                      <p166:spPr xmlns:p166="http://schemas.microsoft.com/office/powerpoint/2016/6/main">
                        <a:xfrm>
                          <a:off x="7498017" y="64571"/>
                          <a:ext cx="719996" cy="719997"/>
                        </a:xfrm>
                        <a:prstGeom prst="rect">
                          <a:avLst/>
                        </a:prstGeom>
                        <a:ln w="3175">
                          <a:solidFill>
                            <a:prstClr val="ltGray"/>
                          </a:solidFill>
                        </a:ln>
                      </p166:spPr>
                    </psuz:zmPr>
                  </psuz:summaryZmObj>
                  <psuz:summaryZmObj sectionId="{E2CC20F9-48D5-41E7-A847-88EB7E3CBE47}" offsetFactorX="282939" offsetFactorY="-119719" scaleFactorX="48159" scaleFactorY="85616">
                    <psuz:zmPr id="{23A796B3-3200-4CD7-857A-F3A211398EF7}" transitionDur="1000">
                      <p166:blipFill xmlns:p166="http://schemas.microsoft.com/office/powerpoint/2016/6/main">
                        <a:blip r:embed="rId13"/>
                        <a:stretch>
                          <a:fillRect/>
                        </a:stretch>
                      </p166:blipFill>
                      <p166:spPr xmlns:p166="http://schemas.microsoft.com/office/powerpoint/2016/6/main">
                        <a:xfrm>
                          <a:off x="8383320" y="72190"/>
                          <a:ext cx="719996" cy="719997"/>
                        </a:xfrm>
                        <a:prstGeom prst="rect">
                          <a:avLst/>
                        </a:prstGeom>
                        <a:ln w="3175">
                          <a:solidFill>
                            <a:prstClr val="ltGray"/>
                          </a:solidFill>
                        </a:ln>
                      </p166:spPr>
                    </psuz:zmPr>
                  </psuz:summaryZmObj>
                  <psuz:summaryZmObj sectionId="{FDA5C819-9BE9-4091-B9C5-50629FAC018A}" offsetFactorX="237449" offsetFactorY="-119242" scaleFactorX="48159" scaleFactorY="85616">
                    <psuz:zmPr id="{A455DB8A-64E8-40C5-8073-D20F31739C3C}" transitionDur="1000">
                      <p166:blipFill xmlns:p166="http://schemas.microsoft.com/office/powerpoint/2016/6/main">
                        <a:blip r:embed="rId14"/>
                        <a:stretch>
                          <a:fillRect/>
                        </a:stretch>
                      </p166:blipFill>
                      <p166:spPr xmlns:p166="http://schemas.microsoft.com/office/powerpoint/2016/6/main">
                        <a:xfrm>
                          <a:off x="9254331" y="76201"/>
                          <a:ext cx="719996" cy="719997"/>
                        </a:xfrm>
                        <a:prstGeom prst="rect">
                          <a:avLst/>
                        </a:prstGeom>
                        <a:ln w="3175">
                          <a:solidFill>
                            <a:prstClr val="ltGray"/>
                          </a:solidFill>
                        </a:ln>
                      </p166:spPr>
                    </psuz:zmPr>
                  </psuz:summaryZmObj>
                  <psuz:summaryZmObj sectionId="{59B0B951-2623-43E4-BBFE-93E09AC4D45E}" offsetFactorX="216904" offsetFactorY="-98090" scaleFactorX="98413" scaleFactorY="146043">
                    <psuz:zmPr id="{DDF8C141-ABF5-42F7-A031-BFAFEFD5D1F2}" transitionDur="1000">
                      <p166:blipFill xmlns:p166="http://schemas.microsoft.com/office/powerpoint/2016/6/main">
                        <a:blip r:embed="rId15"/>
                        <a:stretch>
                          <a:fillRect/>
                        </a:stretch>
                      </p166:blipFill>
                      <p166:spPr xmlns:p166="http://schemas.microsoft.com/office/powerpoint/2016/6/main">
                        <a:xfrm>
                          <a:off x="10122621" y="0"/>
                          <a:ext cx="1471314" cy="1228164"/>
                        </a:xfrm>
                        <a:prstGeom prst="rect">
                          <a:avLst/>
                        </a:prstGeom>
                        <a:ln w="3175">
                          <a:solidFill>
                            <a:prstClr val="ltGray"/>
                          </a:solidFill>
                        </a:ln>
                      </p166:spPr>
                    </psuz:zmPr>
                  </psuz:summaryZmObj>
                  <psuz:summaryZmObj sectionId="{24F0AFE5-8B91-4D69-A42B-9B94DD6587AD}" offsetFactorX="94292" offsetFactorY="58897" scaleFactorX="48159" scaleFactorY="85616">
                    <psuz:zmPr id="{1756E74A-2C73-42E4-8C91-85FBEC02F7AD}" transitionDur="1000">
                      <p166:blipFill xmlns:p166="http://schemas.microsoft.com/office/powerpoint/2016/6/main">
                        <a:blip r:embed="rId16"/>
                        <a:stretch>
                          <a:fillRect/>
                        </a:stretch>
                      </p166:blipFill>
                      <p166:spPr xmlns:p166="http://schemas.microsoft.com/office/powerpoint/2016/6/main">
                        <a:xfrm>
                          <a:off x="10216285" y="1574281"/>
                          <a:ext cx="719996" cy="719997"/>
                        </a:xfrm>
                        <a:prstGeom prst="rect">
                          <a:avLst/>
                        </a:prstGeom>
                        <a:ln w="3175">
                          <a:solidFill>
                            <a:prstClr val="ltGray"/>
                          </a:solidFill>
                        </a:ln>
                      </p166:spPr>
                    </psuz:zmPr>
                  </psuz:summaryZmObj>
                  <psuz:summaryZmObj sectionId="{06330919-DFD8-43E2-AB8F-B60031ACD22E}" offsetFactorX="-68553" offsetFactorY="58812" scaleFactorX="48159" scaleFactorY="85616">
                    <psuz:zmPr id="{66AD8B6D-D3BB-4BE2-9ED2-83912E35A42F}" transitionDur="1000">
                      <p166:blipFill xmlns:p166="http://schemas.microsoft.com/office/powerpoint/2016/6/main">
                        <a:blip r:embed="rId17"/>
                        <a:stretch>
                          <a:fillRect/>
                        </a:stretch>
                      </p166:blipFill>
                      <p166:spPr xmlns:p166="http://schemas.microsoft.com/office/powerpoint/2016/6/main">
                        <a:xfrm>
                          <a:off x="9332791" y="1573566"/>
                          <a:ext cx="719996" cy="719997"/>
                        </a:xfrm>
                        <a:prstGeom prst="rect">
                          <a:avLst/>
                        </a:prstGeom>
                        <a:ln w="3175">
                          <a:solidFill>
                            <a:prstClr val="ltGray"/>
                          </a:solidFill>
                        </a:ln>
                      </p166:spPr>
                    </psuz:zmPr>
                  </psuz:summaryZmObj>
                  <psuz:summaryZmObj sectionId="{4DAEF518-28B6-4435-9C32-0AE7350E3F26}" offsetFactorX="484838" offsetFactorY="-45106" scaleFactorX="65260" scaleFactorY="116018">
                    <psuz:zmPr id="{64798923-AEAA-4005-9085-2F15920234AF}" transitionDur="1000">
                      <p166:blipFill xmlns:p166="http://schemas.microsoft.com/office/powerpoint/2016/6/main">
                        <a:blip r:embed="rId18"/>
                        <a:stretch>
                          <a:fillRect/>
                        </a:stretch>
                      </p166:blipFill>
                      <p166:spPr xmlns:p166="http://schemas.microsoft.com/office/powerpoint/2016/6/main">
                        <a:xfrm>
                          <a:off x="8171750" y="1468846"/>
                          <a:ext cx="975663" cy="975666"/>
                        </a:xfrm>
                        <a:prstGeom prst="rect">
                          <a:avLst/>
                        </a:prstGeom>
                        <a:ln w="3175">
                          <a:solidFill>
                            <a:prstClr val="ltGray"/>
                          </a:solidFill>
                        </a:ln>
                      </p166:spPr>
                    </psuz:zmPr>
                  </psuz:summaryZmObj>
                  <psuz:summaryZmObj sectionId="{33F8F831-306E-41D8-BED1-654CE67F1BE9}" offsetFactorX="314093" offsetFactorY="-46438" scaleFactorX="48159" scaleFactorY="85616">
                    <psuz:zmPr id="{67565B21-3182-48C8-9627-F7F6D7755705}" transitionDur="1000">
                      <p166:blipFill xmlns:p166="http://schemas.microsoft.com/office/powerpoint/2016/6/main">
                        <a:blip r:embed="rId19"/>
                        <a:stretch>
                          <a:fillRect/>
                        </a:stretch>
                      </p166:blipFill>
                      <p166:spPr xmlns:p166="http://schemas.microsoft.com/office/powerpoint/2016/6/main">
                        <a:xfrm>
                          <a:off x="7297980" y="1585480"/>
                          <a:ext cx="719996" cy="719997"/>
                        </a:xfrm>
                        <a:prstGeom prst="rect">
                          <a:avLst/>
                        </a:prstGeom>
                        <a:ln w="3175">
                          <a:solidFill>
                            <a:prstClr val="ltGray"/>
                          </a:solidFill>
                        </a:ln>
                      </p166:spPr>
                    </psuz:zmPr>
                  </psuz:summaryZmObj>
                  <psuz:summaryZmObj sectionId="{A5D95870-4B4F-48AF-8F46-D6B2AAB274B8}" offsetFactorX="151759" offsetFactorY="-47418" scaleFactorX="48159" scaleFactorY="85616">
                    <psuz:zmPr id="{66DD6DFF-0046-4DC0-868E-5121985C0ACE}" transitionDur="1000">
                      <p166:blipFill xmlns:p166="http://schemas.microsoft.com/office/powerpoint/2016/6/main">
                        <a:blip r:embed="rId20"/>
                        <a:stretch>
                          <a:fillRect/>
                        </a:stretch>
                      </p166:blipFill>
                      <p166:spPr xmlns:p166="http://schemas.microsoft.com/office/powerpoint/2016/6/main">
                        <a:xfrm>
                          <a:off x="6422125" y="1577238"/>
                          <a:ext cx="719996" cy="719997"/>
                        </a:xfrm>
                        <a:prstGeom prst="rect">
                          <a:avLst/>
                        </a:prstGeom>
                        <a:ln w="3175">
                          <a:solidFill>
                            <a:prstClr val="ltGray"/>
                          </a:solidFill>
                        </a:ln>
                      </p166:spPr>
                    </psuz:zmPr>
                  </psuz:summaryZmObj>
                  <psuz:summaryZmObj sectionId="{F1BCC5EB-C17F-48F8-AD76-35CBADABEFB8}" offsetFactorX="-12742" offsetFactorY="-46237" scaleFactorX="48159" scaleFactorY="85616">
                    <psuz:zmPr id="{49449002-5579-4D2D-9C00-F804F0E5C9B8}" transitionDur="1000">
                      <p166:blipFill xmlns:p166="http://schemas.microsoft.com/office/powerpoint/2016/6/main">
                        <a:blip r:embed="rId21"/>
                        <a:stretch>
                          <a:fillRect/>
                        </a:stretch>
                      </p166:blipFill>
                      <p166:spPr xmlns:p166="http://schemas.microsoft.com/office/powerpoint/2016/6/main">
                        <a:xfrm>
                          <a:off x="5513873" y="1587170"/>
                          <a:ext cx="719996" cy="719997"/>
                        </a:xfrm>
                        <a:prstGeom prst="rect">
                          <a:avLst/>
                        </a:prstGeom>
                        <a:ln w="3175">
                          <a:solidFill>
                            <a:prstClr val="ltGray"/>
                          </a:solidFill>
                        </a:ln>
                      </p166:spPr>
                    </psuz:zmPr>
                  </psuz:summaryZmObj>
                  <psuz:summaryZmObj sectionId="{B006E59B-E38D-4A3E-8E2E-77FF225A9936}" offsetFactorX="-174822" offsetFactorY="-48173" scaleFactorX="48159" scaleFactorY="85616">
                    <psuz:zmPr id="{D0DF2876-6EFB-4F98-B628-320EBA124679}" transitionDur="1000">
                      <p166:blipFill xmlns:p166="http://schemas.microsoft.com/office/powerpoint/2016/6/main">
                        <a:blip r:embed="rId22"/>
                        <a:stretch>
                          <a:fillRect/>
                        </a:stretch>
                      </p166:blipFill>
                      <p166:spPr xmlns:p166="http://schemas.microsoft.com/office/powerpoint/2016/6/main">
                        <a:xfrm>
                          <a:off x="4641815" y="1570889"/>
                          <a:ext cx="719996" cy="719997"/>
                        </a:xfrm>
                        <a:prstGeom prst="rect">
                          <a:avLst/>
                        </a:prstGeom>
                        <a:ln w="3175">
                          <a:solidFill>
                            <a:prstClr val="ltGray"/>
                          </a:solidFill>
                        </a:ln>
                      </p166:spPr>
                    </psuz:zmPr>
                  </psuz:summaryZmObj>
                  <psuz:summaryZmObj sectionId="{2A358692-6011-44E5-A6C7-F01F3217A4C3}" offsetFactorX="-355123" offsetFactorY="-44456" scaleFactorX="88415" scaleFactorY="113263">
                    <psuz:zmPr id="{2E7F9458-1D25-45A8-BE2E-7073F2E9B3DC}" transitionDur="1000">
                      <p166:blipFill xmlns:p166="http://schemas.microsoft.com/office/powerpoint/2016/6/main">
                        <a:blip r:embed="rId23"/>
                        <a:stretch>
                          <a:fillRect/>
                        </a:stretch>
                      </p166:blipFill>
                      <p166:spPr xmlns:p166="http://schemas.microsoft.com/office/powerpoint/2016/6/main">
                        <a:xfrm>
                          <a:off x="3196425" y="1485897"/>
                          <a:ext cx="1321840" cy="952497"/>
                        </a:xfrm>
                        <a:prstGeom prst="rect">
                          <a:avLst/>
                        </a:prstGeom>
                        <a:ln w="3175">
                          <a:solidFill>
                            <a:prstClr val="ltGray"/>
                          </a:solidFill>
                        </a:ln>
                      </p166:spPr>
                    </psuz:zmPr>
                  </psuz:summaryZmObj>
                  <psuz:summaryZmObj sectionId="{B108F642-9197-49D6-A1B1-EB6B4008B00B}" offsetFactorX="-540266" offsetFactorY="-46311" scaleFactorX="48159" scaleFactorY="85616">
                    <psuz:zmPr id="{69A94D34-9D09-403A-BF07-261629507943}" transitionDur="1000">
                      <p166:blipFill xmlns:p166="http://schemas.microsoft.com/office/powerpoint/2016/6/main">
                        <a:blip r:embed="rId24"/>
                        <a:stretch>
                          <a:fillRect/>
                        </a:stretch>
                      </p166:blipFill>
                      <p166:spPr xmlns:p166="http://schemas.microsoft.com/office/powerpoint/2016/6/main">
                        <a:xfrm>
                          <a:off x="2280488" y="1586548"/>
                          <a:ext cx="719996" cy="719997"/>
                        </a:xfrm>
                        <a:prstGeom prst="rect">
                          <a:avLst/>
                        </a:prstGeom>
                        <a:ln w="3175">
                          <a:solidFill>
                            <a:prstClr val="ltGray"/>
                          </a:solidFill>
                        </a:ln>
                      </p166:spPr>
                    </psuz:zmPr>
                  </psuz:summaryZmObj>
                  <psuz:summaryZmObj sectionId="{96C13359-5504-46F1-9599-A06454E1CE53}" offsetFactorX="23573" offsetFactorY="-151773" scaleFactorX="48159" scaleFactorY="85616">
                    <psuz:zmPr id="{BDB0FC9B-372A-4F1A-91BF-96F016601D9D}" transitionDur="1000">
                      <p166:blipFill xmlns:p166="http://schemas.microsoft.com/office/powerpoint/2016/6/main">
                        <a:blip r:embed="rId25"/>
                        <a:stretch>
                          <a:fillRect/>
                        </a:stretch>
                      </p166:blipFill>
                      <p166:spPr xmlns:p166="http://schemas.microsoft.com/office/powerpoint/2016/6/main">
                        <a:xfrm>
                          <a:off x="1403482" y="1596678"/>
                          <a:ext cx="719996" cy="719997"/>
                        </a:xfrm>
                        <a:prstGeom prst="rect">
                          <a:avLst/>
                        </a:prstGeom>
                        <a:ln w="3175">
                          <a:solidFill>
                            <a:prstClr val="ltGray"/>
                          </a:solidFill>
                        </a:ln>
                      </p166:spPr>
                    </psuz:zmPr>
                  </psuz:summaryZmObj>
                  <psuz:summaryZmObj sectionId="{ED2B3069-71F3-4601-BFDD-85C4F52ECD36}" offsetFactorX="-118502" offsetFactorY="33727" scaleFactorX="65787" scaleFactorY="85616">
                    <psuz:zmPr id="{073E8226-2638-43E1-83D5-480516AEA1A0}" transitionDur="1000">
                      <p166:blipFill xmlns:p166="http://schemas.microsoft.com/office/powerpoint/2016/6/main">
                        <a:blip r:embed="rId26"/>
                        <a:stretch>
                          <a:fillRect/>
                        </a:stretch>
                      </p166:blipFill>
                      <p166:spPr xmlns:p166="http://schemas.microsoft.com/office/powerpoint/2016/6/main">
                        <a:xfrm>
                          <a:off x="698735" y="3156661"/>
                          <a:ext cx="983542" cy="719997"/>
                        </a:xfrm>
                        <a:prstGeom prst="rect">
                          <a:avLst/>
                        </a:prstGeom>
                        <a:ln w="3175">
                          <a:solidFill>
                            <a:prstClr val="ltGray"/>
                          </a:solidFill>
                        </a:ln>
                      </p166:spPr>
                    </psuz:zmPr>
                  </psuz:summaryZmObj>
                  <psuz:summaryZmObj sectionId="{BEAFD5E2-64F1-4F24-A70A-2722DA67B291}" offsetFactorX="-156728" offsetFactorY="36244" scaleFactorX="48159" scaleFactorY="85616">
                    <psuz:zmPr id="{E5852541-7005-43DC-86A4-319853BB8A92}" transitionDur="1000">
                      <p166:blipFill xmlns:p166="http://schemas.microsoft.com/office/powerpoint/2016/6/main">
                        <a:blip r:embed="rId27"/>
                        <a:stretch>
                          <a:fillRect/>
                        </a:stretch>
                      </p166:blipFill>
                      <p166:spPr xmlns:p166="http://schemas.microsoft.com/office/powerpoint/2016/6/main">
                        <a:xfrm>
                          <a:off x="1810118" y="3177828"/>
                          <a:ext cx="719996" cy="719997"/>
                        </a:xfrm>
                        <a:prstGeom prst="rect">
                          <a:avLst/>
                        </a:prstGeom>
                        <a:ln w="3175">
                          <a:solidFill>
                            <a:prstClr val="ltGray"/>
                          </a:solidFill>
                        </a:ln>
                      </p166:spPr>
                    </psuz:zmPr>
                  </psuz:summaryZmObj>
                  <psuz:summaryZmObj sectionId="{A8BAF433-15A3-454A-8A91-F0F558ABE857}" offsetFactorX="-201963" offsetFactorY="36371" scaleFactorX="48159" scaleFactorY="85616">
                    <psuz:zmPr id="{CD1C7BB3-E8FB-4111-828F-70C212B7269C}" transitionDur="1000">
                      <p166:blipFill xmlns:p166="http://schemas.microsoft.com/office/powerpoint/2016/6/main">
                        <a:blip r:embed="rId28"/>
                        <a:stretch>
                          <a:fillRect/>
                        </a:stretch>
                      </p166:blipFill>
                      <p166:spPr xmlns:p166="http://schemas.microsoft.com/office/powerpoint/2016/6/main">
                        <a:xfrm>
                          <a:off x="2684941" y="3178896"/>
                          <a:ext cx="719996" cy="719997"/>
                        </a:xfrm>
                        <a:prstGeom prst="rect">
                          <a:avLst/>
                        </a:prstGeom>
                        <a:ln w="3175">
                          <a:solidFill>
                            <a:prstClr val="ltGray"/>
                          </a:solidFill>
                        </a:ln>
                      </p166:spPr>
                    </psuz:zmPr>
                  </psuz:summaryZmObj>
                  <psuz:summaryZmObj sectionId="{32D8EE4C-1EAB-4B65-853B-502584BFECEA}" offsetFactorX="-246560" offsetFactorY="35112" scaleFactorX="48159" scaleFactorY="85616">
                    <psuz:zmPr id="{4D3F9B93-2D0D-46CF-B2D1-01AFCE0D7F70}" transitionDur="1000">
                      <p166:blipFill xmlns:p166="http://schemas.microsoft.com/office/powerpoint/2016/6/main">
                        <a:blip r:embed="rId29"/>
                        <a:stretch>
                          <a:fillRect/>
                        </a:stretch>
                      </p166:blipFill>
                      <p166:spPr xmlns:p166="http://schemas.microsoft.com/office/powerpoint/2016/6/main">
                        <a:xfrm>
                          <a:off x="3569303" y="3168308"/>
                          <a:ext cx="719996" cy="719997"/>
                        </a:xfrm>
                        <a:prstGeom prst="rect">
                          <a:avLst/>
                        </a:prstGeom>
                        <a:ln w="3175">
                          <a:solidFill>
                            <a:prstClr val="ltGray"/>
                          </a:solidFill>
                        </a:ln>
                      </p166:spPr>
                    </psuz:zmPr>
                  </psuz:summaryZmObj>
                  <psuz:summaryZmObj sectionId="{E18C1E62-EA37-443C-9126-C14A01F07F2D}" offsetFactorX="-292432" offsetFactorY="33979" scaleFactorX="48159" scaleFactorY="85616">
                    <psuz:zmPr id="{BCB16C38-CAF6-48EA-908D-A2F773EFA181}" transitionDur="1000">
                      <p166:blipFill xmlns:p166="http://schemas.microsoft.com/office/powerpoint/2016/6/main">
                        <a:blip r:embed="rId30"/>
                        <a:stretch>
                          <a:fillRect/>
                        </a:stretch>
                      </p166:blipFill>
                      <p166:spPr xmlns:p166="http://schemas.microsoft.com/office/powerpoint/2016/6/main">
                        <a:xfrm>
                          <a:off x="4434603" y="3158780"/>
                          <a:ext cx="719996" cy="719997"/>
                        </a:xfrm>
                        <a:prstGeom prst="rect">
                          <a:avLst/>
                        </a:prstGeom>
                        <a:ln w="3175">
                          <a:solidFill>
                            <a:prstClr val="ltGray"/>
                          </a:solidFill>
                        </a:ln>
                      </p166:spPr>
                    </psuz:zmPr>
                  </psuz:summaryZmObj>
                  <psuz:summaryZmObj sectionId="{547D7BAF-6DAC-48F4-9E27-038D4743D657}" offsetFactorX="-315660" offsetFactorY="32053" scaleFactorX="88668" scaleFactorY="128184">
                    <psuz:zmPr id="{0F8CAFB1-204E-428C-A00A-06F28F75CB2F}" transitionDur="1000">
                      <p166:blipFill xmlns:p166="http://schemas.microsoft.com/office/powerpoint/2016/6/main">
                        <a:blip r:embed="rId31"/>
                        <a:stretch>
                          <a:fillRect/>
                        </a:stretch>
                      </p166:blipFill>
                      <p166:spPr xmlns:p166="http://schemas.microsoft.com/office/powerpoint/2016/6/main">
                        <a:xfrm>
                          <a:off x="5335627" y="2963593"/>
                          <a:ext cx="1325622" cy="1077977"/>
                        </a:xfrm>
                        <a:prstGeom prst="rect">
                          <a:avLst/>
                        </a:prstGeom>
                        <a:ln w="3175">
                          <a:solidFill>
                            <a:prstClr val="ltGray"/>
                          </a:solidFill>
                        </a:ln>
                      </p166:spPr>
                    </psuz:zmPr>
                  </psuz:summaryZmObj>
                  <psuz:summaryZmObj sectionId="{904828C0-9FC1-4EC3-86BA-0DFB652827F3}" offsetFactorX="385449" offsetFactorY="-71356" scaleFactorX="48159" scaleFactorY="85616">
                    <psuz:zmPr id="{58BF13CF-E60B-4B2E-AB18-3DCA5F1E2C1E}" transitionDur="1000">
                      <p166:blipFill xmlns:p166="http://schemas.microsoft.com/office/powerpoint/2016/6/main">
                        <a:blip r:embed="rId32"/>
                        <a:stretch>
                          <a:fillRect/>
                        </a:stretch>
                      </p166:blipFill>
                      <p166:spPr xmlns:p166="http://schemas.microsoft.com/office/powerpoint/2016/6/main">
                        <a:xfrm>
                          <a:off x="6813677" y="3169979"/>
                          <a:ext cx="719996" cy="719997"/>
                        </a:xfrm>
                        <a:prstGeom prst="rect">
                          <a:avLst/>
                        </a:prstGeom>
                        <a:ln w="3175">
                          <a:solidFill>
                            <a:prstClr val="ltGray"/>
                          </a:solidFill>
                        </a:ln>
                      </p166:spPr>
                    </psuz:zmPr>
                  </psuz:summaryZmObj>
                  <psuz:summaryZmObj sectionId="{6A84D0C5-8E9C-4059-8C94-CC09CEE403E0}" offsetFactorX="340215" offsetFactorY="-71356" scaleFactorX="48159" scaleFactorY="85616">
                    <psuz:zmPr id="{283B2770-5070-4044-9D4B-EC60C51F98D9}" transitionDur="1000">
                      <p166:blipFill xmlns:p166="http://schemas.microsoft.com/office/powerpoint/2016/6/main">
                        <a:blip r:embed="rId33"/>
                        <a:stretch>
                          <a:fillRect/>
                        </a:stretch>
                      </p166:blipFill>
                      <p166:spPr xmlns:p166="http://schemas.microsoft.com/office/powerpoint/2016/6/main">
                        <a:xfrm>
                          <a:off x="7688515" y="3169979"/>
                          <a:ext cx="719996" cy="719997"/>
                        </a:xfrm>
                        <a:prstGeom prst="rect">
                          <a:avLst/>
                        </a:prstGeom>
                        <a:ln w="3175">
                          <a:solidFill>
                            <a:prstClr val="ltGray"/>
                          </a:solidFill>
                        </a:ln>
                      </p166:spPr>
                    </psuz:zmPr>
                  </psuz:summaryZmObj>
                  <psuz:summaryZmObj sectionId="{22CADF60-CF18-4485-9FAF-1F912868CFD0}" offsetFactorX="296892" offsetFactorY="-71356" scaleFactorX="48159" scaleFactorY="85616">
                    <psuz:zmPr id="{C5E8A4C4-FE5E-4313-94E6-D9B460B36D39}" transitionDur="1000">
                      <p166:blipFill xmlns:p166="http://schemas.microsoft.com/office/powerpoint/2016/6/main">
                        <a:blip r:embed="rId34"/>
                        <a:stretch>
                          <a:fillRect/>
                        </a:stretch>
                      </p166:blipFill>
                      <p166:spPr xmlns:p166="http://schemas.microsoft.com/office/powerpoint/2016/6/main">
                        <a:xfrm>
                          <a:off x="8591923" y="3169979"/>
                          <a:ext cx="719996" cy="719997"/>
                        </a:xfrm>
                        <a:prstGeom prst="rect">
                          <a:avLst/>
                        </a:prstGeom>
                        <a:ln w="3175">
                          <a:solidFill>
                            <a:prstClr val="ltGray"/>
                          </a:solidFill>
                        </a:ln>
                      </p166:spPr>
                    </psuz:zmPr>
                  </psuz:summaryZmObj>
                  <psuz:summaryZmObj sectionId="{686BA454-D8C7-4130-8A29-B3F997AC7A4B}" offsetFactorX="249746" offsetFactorY="-69627" scaleFactorX="48159" scaleFactorY="85616">
                    <psuz:zmPr id="{400A7B71-6FD5-40A7-9955-873ABE944790}" transitionDur="1000">
                      <p166:blipFill xmlns:p166="http://schemas.microsoft.com/office/powerpoint/2016/6/main">
                        <a:blip r:embed="rId35"/>
                        <a:stretch>
                          <a:fillRect/>
                        </a:stretch>
                      </p166:blipFill>
                      <p166:spPr xmlns:p166="http://schemas.microsoft.com/office/powerpoint/2016/6/main">
                        <a:xfrm>
                          <a:off x="9438176" y="3184519"/>
                          <a:ext cx="719996" cy="719997"/>
                        </a:xfrm>
                        <a:prstGeom prst="rect">
                          <a:avLst/>
                        </a:prstGeom>
                        <a:ln w="3175">
                          <a:solidFill>
                            <a:prstClr val="ltGray"/>
                          </a:solidFill>
                        </a:ln>
                      </p166:spPr>
                    </psuz:zmPr>
                  </psuz:summaryZmObj>
                  <psuz:summaryZmObj sectionId="{8178C301-B295-4309-9E3B-EC98A38D635A}" offsetFactorX="204511" offsetFactorY="-72939" scaleFactorX="48159" scaleFactorY="85616">
                    <psuz:zmPr id="{269ED445-06CE-4F6C-BB1F-1D26504DD10E}" transitionDur="1000">
                      <p166:blipFill xmlns:p166="http://schemas.microsoft.com/office/powerpoint/2016/6/main">
                        <a:blip r:embed="rId36"/>
                        <a:stretch>
                          <a:fillRect/>
                        </a:stretch>
                      </p166:blipFill>
                      <p166:spPr xmlns:p166="http://schemas.microsoft.com/office/powerpoint/2016/6/main">
                        <a:xfrm>
                          <a:off x="10312999" y="3156666"/>
                          <a:ext cx="719996" cy="719997"/>
                        </a:xfrm>
                        <a:prstGeom prst="rect">
                          <a:avLst/>
                        </a:prstGeom>
                        <a:ln w="3175">
                          <a:solidFill>
                            <a:prstClr val="ltGray"/>
                          </a:solidFill>
                        </a:ln>
                      </p166:spPr>
                    </psuz:zmPr>
                  </psuz:summaryZmObj>
                  <psuz:summaryZmObj sectionId="{81FDE848-3B94-4E60-9AC1-4C1386104A57}" offsetFactorX="160551" offsetFactorY="-71356" scaleFactorX="48159" scaleFactorY="85616">
                    <psuz:zmPr id="{EA7544A9-EEE5-491F-A13A-5646357B60EB}" transitionDur="1000">
                      <p166:blipFill xmlns:p166="http://schemas.microsoft.com/office/powerpoint/2016/6/main">
                        <a:blip r:embed="rId37"/>
                        <a:stretch>
                          <a:fillRect/>
                        </a:stretch>
                      </p166:blipFill>
                      <p166:spPr xmlns:p166="http://schemas.microsoft.com/office/powerpoint/2016/6/main">
                        <a:xfrm>
                          <a:off x="11206884" y="3169979"/>
                          <a:ext cx="719996" cy="719997"/>
                        </a:xfrm>
                        <a:prstGeom prst="rect">
                          <a:avLst/>
                        </a:prstGeom>
                        <a:ln w="3175">
                          <a:solidFill>
                            <a:prstClr val="ltGray"/>
                          </a:solidFill>
                        </a:ln>
                      </p166:spPr>
                    </psuz:zmPr>
                  </psuz:summaryZmObj>
                  <psuz:gridLayout/>
                </psuz:summaryZm>
              </a:graphicData>
            </a:graphic>
          </p:graphicFrame>
        </mc:Choice>
        <mc:Fallback>
          <p:grpSp>
            <p:nvGrpSpPr>
              <p:cNvPr id="5" name="Summary Zoom 4">
                <a:extLst>
                  <a:ext uri="{FF2B5EF4-FFF2-40B4-BE49-F238E27FC236}">
                    <a16:creationId xmlns:a16="http://schemas.microsoft.com/office/drawing/2014/main" id="{BF07304D-491D-489A-967D-9F213A718B07}"/>
                  </a:ext>
                </a:extLst>
              </p:cNvPr>
              <p:cNvGrpSpPr>
                <a:grpSpLocks noGrp="1" noUngrp="1" noRot="1" noChangeAspect="1" noMove="1" noResize="1"/>
              </p:cNvGrpSpPr>
              <p:nvPr/>
            </p:nvGrpSpPr>
            <p:grpSpPr>
              <a:xfrm>
                <a:off x="73094" y="1092997"/>
                <a:ext cx="12128738" cy="4672006"/>
                <a:chOff x="73094" y="1092997"/>
                <a:chExt cx="12128738" cy="4672006"/>
              </a:xfrm>
            </p:grpSpPr>
            <p:pic>
              <p:nvPicPr>
                <p:cNvPr id="4" name="Picture 4">
                  <a:hlinkClick r:id="rId3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311356" y="1158445"/>
                  <a:ext cx="719996" cy="719997"/>
                </a:xfrm>
                <a:prstGeom prst="rect">
                  <a:avLst/>
                </a:prstGeom>
                <a:ln w="3175">
                  <a:solidFill>
                    <a:prstClr val="ltGray"/>
                  </a:solidFill>
                </a:ln>
              </p:spPr>
            </p:pic>
            <p:pic>
              <p:nvPicPr>
                <p:cNvPr id="6" name="Picture 6">
                  <a:hlinkClick r:id="rId3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1203955" y="1152996"/>
                  <a:ext cx="719996" cy="719997"/>
                </a:xfrm>
                <a:prstGeom prst="rect">
                  <a:avLst/>
                </a:prstGeom>
                <a:ln w="3175">
                  <a:solidFill>
                    <a:prstClr val="ltGray"/>
                  </a:solidFill>
                </a:ln>
              </p:spPr>
            </p:pic>
            <p:pic>
              <p:nvPicPr>
                <p:cNvPr id="7" name="Picture 7">
                  <a:hlinkClick r:id="rId40"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2057205" y="1166064"/>
                  <a:ext cx="719996" cy="719997"/>
                </a:xfrm>
                <a:prstGeom prst="rect">
                  <a:avLst/>
                </a:prstGeom>
                <a:ln w="3175">
                  <a:solidFill>
                    <a:prstClr val="ltGray"/>
                  </a:solidFill>
                </a:ln>
              </p:spPr>
            </p:pic>
            <p:pic>
              <p:nvPicPr>
                <p:cNvPr id="9" name="Picture 9">
                  <a:hlinkClick r:id="rId41"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2945364" y="1150826"/>
                  <a:ext cx="719996" cy="719997"/>
                </a:xfrm>
                <a:prstGeom prst="rect">
                  <a:avLst/>
                </a:prstGeom>
                <a:ln w="3175">
                  <a:noFill/>
                </a:ln>
              </p:spPr>
            </p:pic>
            <p:pic>
              <p:nvPicPr>
                <p:cNvPr id="10" name="Picture 10">
                  <a:hlinkClick r:id="rId42"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3825913" y="1181303"/>
                  <a:ext cx="719996" cy="719997"/>
                </a:xfrm>
                <a:prstGeom prst="rect">
                  <a:avLst/>
                </a:prstGeom>
                <a:ln w="3175">
                  <a:solidFill>
                    <a:prstClr val="ltGray"/>
                  </a:solidFill>
                </a:ln>
              </p:spPr>
            </p:pic>
            <p:pic>
              <p:nvPicPr>
                <p:cNvPr id="11" name="Picture 11">
                  <a:hlinkClick r:id="rId43"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4537747" y="1092998"/>
                  <a:ext cx="1331737" cy="940993"/>
                </a:xfrm>
                <a:prstGeom prst="rect">
                  <a:avLst/>
                </a:prstGeom>
                <a:ln w="3175">
                  <a:noFill/>
                </a:ln>
              </p:spPr>
            </p:pic>
            <p:pic>
              <p:nvPicPr>
                <p:cNvPr id="12" name="Picture 12">
                  <a:hlinkClick r:id="rId44"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5902092" y="1139759"/>
                  <a:ext cx="719996" cy="719997"/>
                </a:xfrm>
                <a:prstGeom prst="rect">
                  <a:avLst/>
                </a:prstGeom>
                <a:ln w="3175">
                  <a:solidFill>
                    <a:prstClr val="ltGray"/>
                  </a:solidFill>
                </a:ln>
              </p:spPr>
            </p:pic>
            <p:pic>
              <p:nvPicPr>
                <p:cNvPr id="13" name="Picture 13">
                  <a:hlinkClick r:id="rId45"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6710565" y="1161260"/>
                  <a:ext cx="719996" cy="719997"/>
                </a:xfrm>
                <a:prstGeom prst="rect">
                  <a:avLst/>
                </a:prstGeom>
                <a:ln w="3175">
                  <a:solidFill>
                    <a:prstClr val="ltGray"/>
                  </a:solidFill>
                </a:ln>
              </p:spPr>
            </p:pic>
            <p:pic>
              <p:nvPicPr>
                <p:cNvPr id="14" name="Picture 14">
                  <a:hlinkClick r:id="rId46"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7571111" y="1157568"/>
                  <a:ext cx="719996" cy="719997"/>
                </a:xfrm>
                <a:prstGeom prst="rect">
                  <a:avLst/>
                </a:prstGeom>
                <a:ln w="3175">
                  <a:solidFill>
                    <a:prstClr val="ltGray"/>
                  </a:solidFill>
                </a:ln>
              </p:spPr>
            </p:pic>
            <p:pic>
              <p:nvPicPr>
                <p:cNvPr id="15" name="Picture 15">
                  <a:hlinkClick r:id="rId47"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8456414" y="1165187"/>
                  <a:ext cx="719996" cy="719997"/>
                </a:xfrm>
                <a:prstGeom prst="rect">
                  <a:avLst/>
                </a:prstGeom>
                <a:ln w="3175">
                  <a:solidFill>
                    <a:prstClr val="ltGray"/>
                  </a:solidFill>
                </a:ln>
              </p:spPr>
            </p:pic>
            <p:pic>
              <p:nvPicPr>
                <p:cNvPr id="16" name="Picture 16">
                  <a:hlinkClick r:id="rId48" action="ppaction://hlinksldjump"/>
                </p:cNvPr>
                <p:cNvPicPr>
                  <a:picLocks noSelect="1" noRot="1" noChangeAspect="1" noMove="1" noResize="1" noEditPoints="1" noAdjustHandles="1" noChangeArrowheads="1" noChangeShapeType="1"/>
                </p:cNvPicPr>
                <p:nvPr/>
              </p:nvPicPr>
              <p:blipFill>
                <a:blip r:embed="rId14"/>
                <a:stretch>
                  <a:fillRect/>
                </a:stretch>
              </p:blipFill>
              <p:spPr>
                <a:xfrm>
                  <a:off x="9327425" y="1169198"/>
                  <a:ext cx="719996" cy="719997"/>
                </a:xfrm>
                <a:prstGeom prst="rect">
                  <a:avLst/>
                </a:prstGeom>
                <a:ln w="3175">
                  <a:solidFill>
                    <a:prstClr val="ltGray"/>
                  </a:solidFill>
                </a:ln>
              </p:spPr>
            </p:pic>
            <p:pic>
              <p:nvPicPr>
                <p:cNvPr id="17" name="Picture 17">
                  <a:hlinkClick r:id="rId49"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0195715" y="1092997"/>
                  <a:ext cx="1471314" cy="1228164"/>
                </a:xfrm>
                <a:prstGeom prst="rect">
                  <a:avLst/>
                </a:prstGeom>
                <a:ln w="3175">
                  <a:solidFill>
                    <a:prstClr val="ltGray"/>
                  </a:solidFill>
                </a:ln>
              </p:spPr>
            </p:pic>
            <p:pic>
              <p:nvPicPr>
                <p:cNvPr id="18" name="Picture 18">
                  <a:hlinkClick r:id="rId50"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10289379" y="2667278"/>
                  <a:ext cx="719996" cy="719997"/>
                </a:xfrm>
                <a:prstGeom prst="rect">
                  <a:avLst/>
                </a:prstGeom>
                <a:ln w="3175">
                  <a:solidFill>
                    <a:prstClr val="ltGray"/>
                  </a:solidFill>
                </a:ln>
              </p:spPr>
            </p:pic>
            <p:pic>
              <p:nvPicPr>
                <p:cNvPr id="19" name="Picture 19">
                  <a:hlinkClick r:id="rId51"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9405885" y="2666563"/>
                  <a:ext cx="719996" cy="719997"/>
                </a:xfrm>
                <a:prstGeom prst="rect">
                  <a:avLst/>
                </a:prstGeom>
                <a:ln w="3175">
                  <a:solidFill>
                    <a:prstClr val="ltGray"/>
                  </a:solidFill>
                </a:ln>
              </p:spPr>
            </p:pic>
            <p:pic>
              <p:nvPicPr>
                <p:cNvPr id="20" name="Picture 20">
                  <a:hlinkClick r:id="rId52"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8244844" y="2561843"/>
                  <a:ext cx="975663" cy="975666"/>
                </a:xfrm>
                <a:prstGeom prst="rect">
                  <a:avLst/>
                </a:prstGeom>
                <a:ln w="3175">
                  <a:solidFill>
                    <a:prstClr val="ltGray"/>
                  </a:solidFill>
                </a:ln>
              </p:spPr>
            </p:pic>
            <p:pic>
              <p:nvPicPr>
                <p:cNvPr id="21" name="Picture 21">
                  <a:hlinkClick r:id="rId53"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371074" y="2678477"/>
                  <a:ext cx="719996" cy="719997"/>
                </a:xfrm>
                <a:prstGeom prst="rect">
                  <a:avLst/>
                </a:prstGeom>
                <a:ln w="3175">
                  <a:solidFill>
                    <a:prstClr val="ltGray"/>
                  </a:solidFill>
                </a:ln>
              </p:spPr>
            </p:pic>
            <p:pic>
              <p:nvPicPr>
                <p:cNvPr id="22" name="Picture 22">
                  <a:hlinkClick r:id="rId54"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6495219" y="2670235"/>
                  <a:ext cx="719996" cy="719997"/>
                </a:xfrm>
                <a:prstGeom prst="rect">
                  <a:avLst/>
                </a:prstGeom>
                <a:ln w="3175">
                  <a:solidFill>
                    <a:prstClr val="ltGray"/>
                  </a:solidFill>
                </a:ln>
              </p:spPr>
            </p:pic>
            <p:pic>
              <p:nvPicPr>
                <p:cNvPr id="23" name="Picture 23">
                  <a:hlinkClick r:id="rId55"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5586967" y="2680167"/>
                  <a:ext cx="719996" cy="719997"/>
                </a:xfrm>
                <a:prstGeom prst="rect">
                  <a:avLst/>
                </a:prstGeom>
                <a:ln w="3175">
                  <a:solidFill>
                    <a:prstClr val="ltGray"/>
                  </a:solidFill>
                </a:ln>
              </p:spPr>
            </p:pic>
            <p:pic>
              <p:nvPicPr>
                <p:cNvPr id="24" name="Picture 24">
                  <a:hlinkClick r:id="rId56"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4714909" y="2663886"/>
                  <a:ext cx="719996" cy="719997"/>
                </a:xfrm>
                <a:prstGeom prst="rect">
                  <a:avLst/>
                </a:prstGeom>
                <a:ln w="3175">
                  <a:solidFill>
                    <a:prstClr val="ltGray"/>
                  </a:solidFill>
                </a:ln>
              </p:spPr>
            </p:pic>
            <p:pic>
              <p:nvPicPr>
                <p:cNvPr id="25" name="Picture 25">
                  <a:hlinkClick r:id="rId57"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3269519" y="2578894"/>
                  <a:ext cx="1321840" cy="952497"/>
                </a:xfrm>
                <a:prstGeom prst="rect">
                  <a:avLst/>
                </a:prstGeom>
                <a:ln w="3175">
                  <a:solidFill>
                    <a:prstClr val="ltGray"/>
                  </a:solidFill>
                </a:ln>
              </p:spPr>
            </p:pic>
            <p:pic>
              <p:nvPicPr>
                <p:cNvPr id="26" name="Picture 26">
                  <a:hlinkClick r:id="rId58"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2353582" y="2679545"/>
                  <a:ext cx="719996" cy="719997"/>
                </a:xfrm>
                <a:prstGeom prst="rect">
                  <a:avLst/>
                </a:prstGeom>
                <a:ln w="3175">
                  <a:solidFill>
                    <a:prstClr val="ltGray"/>
                  </a:solidFill>
                </a:ln>
              </p:spPr>
            </p:pic>
            <p:pic>
              <p:nvPicPr>
                <p:cNvPr id="27" name="Picture 27">
                  <a:hlinkClick r:id="rId59"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1476576" y="2689675"/>
                  <a:ext cx="719996" cy="719997"/>
                </a:xfrm>
                <a:prstGeom prst="rect">
                  <a:avLst/>
                </a:prstGeom>
                <a:ln w="3175">
                  <a:solidFill>
                    <a:prstClr val="ltGray"/>
                  </a:solidFill>
                </a:ln>
              </p:spPr>
            </p:pic>
            <p:pic>
              <p:nvPicPr>
                <p:cNvPr id="28" name="Picture 28">
                  <a:hlinkClick r:id="rId60" action="ppaction://hlinksldjump"/>
                </p:cNvPr>
                <p:cNvPicPr>
                  <a:picLocks noSelect="1" noRot="1" noChangeAspect="1" noMove="1" noResize="1" noEditPoints="1" noAdjustHandles="1" noChangeArrowheads="1" noChangeShapeType="1"/>
                </p:cNvPicPr>
                <p:nvPr/>
              </p:nvPicPr>
              <p:blipFill>
                <a:blip r:embed="rId26"/>
                <a:stretch>
                  <a:fillRect/>
                </a:stretch>
              </p:blipFill>
              <p:spPr>
                <a:xfrm>
                  <a:off x="771829" y="4249658"/>
                  <a:ext cx="983542" cy="719997"/>
                </a:xfrm>
                <a:prstGeom prst="rect">
                  <a:avLst/>
                </a:prstGeom>
                <a:ln w="3175">
                  <a:solidFill>
                    <a:prstClr val="ltGray"/>
                  </a:solidFill>
                </a:ln>
              </p:spPr>
            </p:pic>
            <p:pic>
              <p:nvPicPr>
                <p:cNvPr id="29" name="Picture 29">
                  <a:hlinkClick r:id="rId61" action="ppaction://hlinksldjump"/>
                </p:cNvPr>
                <p:cNvPicPr>
                  <a:picLocks noSelect="1" noRot="1" noChangeAspect="1" noMove="1" noResize="1" noEditPoints="1" noAdjustHandles="1" noChangeArrowheads="1" noChangeShapeType="1"/>
                </p:cNvPicPr>
                <p:nvPr/>
              </p:nvPicPr>
              <p:blipFill>
                <a:blip r:embed="rId27"/>
                <a:stretch>
                  <a:fillRect/>
                </a:stretch>
              </p:blipFill>
              <p:spPr>
                <a:xfrm>
                  <a:off x="1883212" y="4270825"/>
                  <a:ext cx="719996" cy="719997"/>
                </a:xfrm>
                <a:prstGeom prst="rect">
                  <a:avLst/>
                </a:prstGeom>
                <a:ln w="3175">
                  <a:solidFill>
                    <a:prstClr val="ltGray"/>
                  </a:solidFill>
                </a:ln>
              </p:spPr>
            </p:pic>
            <p:pic>
              <p:nvPicPr>
                <p:cNvPr id="30" name="Picture 30">
                  <a:hlinkClick r:id="rId62" action="ppaction://hlinksldjump"/>
                </p:cNvPr>
                <p:cNvPicPr>
                  <a:picLocks noSelect="1" noRot="1" noChangeAspect="1" noMove="1" noResize="1" noEditPoints="1" noAdjustHandles="1" noChangeArrowheads="1" noChangeShapeType="1"/>
                </p:cNvPicPr>
                <p:nvPr/>
              </p:nvPicPr>
              <p:blipFill>
                <a:blip r:embed="rId28"/>
                <a:stretch>
                  <a:fillRect/>
                </a:stretch>
              </p:blipFill>
              <p:spPr>
                <a:xfrm>
                  <a:off x="2758035" y="4271893"/>
                  <a:ext cx="719996" cy="719997"/>
                </a:xfrm>
                <a:prstGeom prst="rect">
                  <a:avLst/>
                </a:prstGeom>
                <a:ln w="3175">
                  <a:solidFill>
                    <a:prstClr val="ltGray"/>
                  </a:solidFill>
                </a:ln>
              </p:spPr>
            </p:pic>
            <p:pic>
              <p:nvPicPr>
                <p:cNvPr id="31" name="Picture 31">
                  <a:hlinkClick r:id="rId63" action="ppaction://hlinksldjump"/>
                </p:cNvPr>
                <p:cNvPicPr>
                  <a:picLocks noSelect="1" noRot="1" noChangeAspect="1" noMove="1" noResize="1" noEditPoints="1" noAdjustHandles="1" noChangeArrowheads="1" noChangeShapeType="1"/>
                </p:cNvPicPr>
                <p:nvPr/>
              </p:nvPicPr>
              <p:blipFill>
                <a:blip r:embed="rId29"/>
                <a:stretch>
                  <a:fillRect/>
                </a:stretch>
              </p:blipFill>
              <p:spPr>
                <a:xfrm>
                  <a:off x="3642397" y="4261305"/>
                  <a:ext cx="719996" cy="719997"/>
                </a:xfrm>
                <a:prstGeom prst="rect">
                  <a:avLst/>
                </a:prstGeom>
                <a:ln w="3175">
                  <a:solidFill>
                    <a:prstClr val="ltGray"/>
                  </a:solidFill>
                </a:ln>
              </p:spPr>
            </p:pic>
            <p:pic>
              <p:nvPicPr>
                <p:cNvPr id="32" name="Picture 32">
                  <a:hlinkClick r:id="rId64" action="ppaction://hlinksldjump"/>
                </p:cNvPr>
                <p:cNvPicPr>
                  <a:picLocks noSelect="1" noRot="1" noChangeAspect="1" noMove="1" noResize="1" noEditPoints="1" noAdjustHandles="1" noChangeArrowheads="1" noChangeShapeType="1"/>
                </p:cNvPicPr>
                <p:nvPr/>
              </p:nvPicPr>
              <p:blipFill>
                <a:blip r:embed="rId30"/>
                <a:stretch>
                  <a:fillRect/>
                </a:stretch>
              </p:blipFill>
              <p:spPr>
                <a:xfrm>
                  <a:off x="4507697" y="4251777"/>
                  <a:ext cx="719996" cy="719997"/>
                </a:xfrm>
                <a:prstGeom prst="rect">
                  <a:avLst/>
                </a:prstGeom>
                <a:ln w="3175">
                  <a:solidFill>
                    <a:prstClr val="ltGray"/>
                  </a:solidFill>
                </a:ln>
              </p:spPr>
            </p:pic>
            <p:pic>
              <p:nvPicPr>
                <p:cNvPr id="33" name="Picture 33">
                  <a:hlinkClick r:id="rId65" action="ppaction://hlinksldjump"/>
                </p:cNvPr>
                <p:cNvPicPr>
                  <a:picLocks noSelect="1" noRot="1" noChangeAspect="1" noMove="1" noResize="1" noEditPoints="1" noAdjustHandles="1" noChangeArrowheads="1" noChangeShapeType="1"/>
                </p:cNvPicPr>
                <p:nvPr/>
              </p:nvPicPr>
              <p:blipFill>
                <a:blip r:embed="rId31"/>
                <a:stretch>
                  <a:fillRect/>
                </a:stretch>
              </p:blipFill>
              <p:spPr>
                <a:xfrm>
                  <a:off x="5408721" y="4056590"/>
                  <a:ext cx="1325622" cy="1077977"/>
                </a:xfrm>
                <a:prstGeom prst="rect">
                  <a:avLst/>
                </a:prstGeom>
                <a:ln w="3175">
                  <a:solidFill>
                    <a:prstClr val="ltGray"/>
                  </a:solidFill>
                </a:ln>
              </p:spPr>
            </p:pic>
            <p:pic>
              <p:nvPicPr>
                <p:cNvPr id="34" name="Picture 34">
                  <a:hlinkClick r:id="rId66" action="ppaction://hlinksldjump"/>
                </p:cNvPr>
                <p:cNvPicPr>
                  <a:picLocks noSelect="1" noRot="1" noChangeAspect="1" noMove="1" noResize="1" noEditPoints="1" noAdjustHandles="1" noChangeArrowheads="1" noChangeShapeType="1"/>
                </p:cNvPicPr>
                <p:nvPr/>
              </p:nvPicPr>
              <p:blipFill>
                <a:blip r:embed="rId32"/>
                <a:stretch>
                  <a:fillRect/>
                </a:stretch>
              </p:blipFill>
              <p:spPr>
                <a:xfrm>
                  <a:off x="6886771" y="4262976"/>
                  <a:ext cx="719996" cy="719997"/>
                </a:xfrm>
                <a:prstGeom prst="rect">
                  <a:avLst/>
                </a:prstGeom>
                <a:ln w="3175">
                  <a:solidFill>
                    <a:prstClr val="ltGray"/>
                  </a:solidFill>
                </a:ln>
              </p:spPr>
            </p:pic>
            <p:pic>
              <p:nvPicPr>
                <p:cNvPr id="35" name="Picture 35">
                  <a:hlinkClick r:id="rId67" action="ppaction://hlinksldjump"/>
                </p:cNvPr>
                <p:cNvPicPr>
                  <a:picLocks noSelect="1" noRot="1" noChangeAspect="1" noMove="1" noResize="1" noEditPoints="1" noAdjustHandles="1" noChangeArrowheads="1" noChangeShapeType="1"/>
                </p:cNvPicPr>
                <p:nvPr/>
              </p:nvPicPr>
              <p:blipFill>
                <a:blip r:embed="rId33"/>
                <a:stretch>
                  <a:fillRect/>
                </a:stretch>
              </p:blipFill>
              <p:spPr>
                <a:xfrm>
                  <a:off x="7761609" y="4262976"/>
                  <a:ext cx="719996" cy="719997"/>
                </a:xfrm>
                <a:prstGeom prst="rect">
                  <a:avLst/>
                </a:prstGeom>
                <a:ln w="3175">
                  <a:solidFill>
                    <a:prstClr val="ltGray"/>
                  </a:solidFill>
                </a:ln>
              </p:spPr>
            </p:pic>
            <p:pic>
              <p:nvPicPr>
                <p:cNvPr id="36" name="Picture 36">
                  <a:hlinkClick r:id="rId68" action="ppaction://hlinksldjump"/>
                </p:cNvPr>
                <p:cNvPicPr>
                  <a:picLocks noSelect="1" noRot="1" noChangeAspect="1" noMove="1" noResize="1" noEditPoints="1" noAdjustHandles="1" noChangeArrowheads="1" noChangeShapeType="1"/>
                </p:cNvPicPr>
                <p:nvPr/>
              </p:nvPicPr>
              <p:blipFill>
                <a:blip r:embed="rId34"/>
                <a:stretch>
                  <a:fillRect/>
                </a:stretch>
              </p:blipFill>
              <p:spPr>
                <a:xfrm>
                  <a:off x="8665017" y="4262976"/>
                  <a:ext cx="719996" cy="719997"/>
                </a:xfrm>
                <a:prstGeom prst="rect">
                  <a:avLst/>
                </a:prstGeom>
                <a:ln w="3175">
                  <a:solidFill>
                    <a:prstClr val="ltGray"/>
                  </a:solidFill>
                </a:ln>
              </p:spPr>
            </p:pic>
            <p:pic>
              <p:nvPicPr>
                <p:cNvPr id="37" name="Picture 37">
                  <a:hlinkClick r:id="rId69" action="ppaction://hlinksldjump"/>
                </p:cNvPr>
                <p:cNvPicPr>
                  <a:picLocks noSelect="1" noRot="1" noChangeAspect="1" noMove="1" noResize="1" noEditPoints="1" noAdjustHandles="1" noChangeArrowheads="1" noChangeShapeType="1"/>
                </p:cNvPicPr>
                <p:nvPr/>
              </p:nvPicPr>
              <p:blipFill>
                <a:blip r:embed="rId35"/>
                <a:stretch>
                  <a:fillRect/>
                </a:stretch>
              </p:blipFill>
              <p:spPr>
                <a:xfrm>
                  <a:off x="9511270" y="4277516"/>
                  <a:ext cx="719996" cy="719997"/>
                </a:xfrm>
                <a:prstGeom prst="rect">
                  <a:avLst/>
                </a:prstGeom>
                <a:ln w="3175">
                  <a:solidFill>
                    <a:prstClr val="ltGray"/>
                  </a:solidFill>
                </a:ln>
              </p:spPr>
            </p:pic>
            <p:pic>
              <p:nvPicPr>
                <p:cNvPr id="38" name="Picture 38">
                  <a:hlinkClick r:id="rId70" action="ppaction://hlinksldjump"/>
                </p:cNvPr>
                <p:cNvPicPr>
                  <a:picLocks noSelect="1" noRot="1" noChangeAspect="1" noMove="1" noResize="1" noEditPoints="1" noAdjustHandles="1" noChangeArrowheads="1" noChangeShapeType="1"/>
                </p:cNvPicPr>
                <p:nvPr/>
              </p:nvPicPr>
              <p:blipFill>
                <a:blip r:embed="rId36"/>
                <a:stretch>
                  <a:fillRect/>
                </a:stretch>
              </p:blipFill>
              <p:spPr>
                <a:xfrm>
                  <a:off x="10386093" y="4249663"/>
                  <a:ext cx="719996" cy="719997"/>
                </a:xfrm>
                <a:prstGeom prst="rect">
                  <a:avLst/>
                </a:prstGeom>
                <a:ln w="3175">
                  <a:solidFill>
                    <a:prstClr val="ltGray"/>
                  </a:solidFill>
                </a:ln>
              </p:spPr>
            </p:pic>
            <p:pic>
              <p:nvPicPr>
                <p:cNvPr id="107" name="Picture 107">
                  <a:hlinkClick r:id="rId71" action="ppaction://hlinksldjump"/>
                </p:cNvPr>
                <p:cNvPicPr>
                  <a:picLocks noSelect="1" noRot="1" noChangeAspect="1" noMove="1" noResize="1" noEditPoints="1" noAdjustHandles="1" noChangeArrowheads="1" noChangeShapeType="1"/>
                </p:cNvPicPr>
                <p:nvPr/>
              </p:nvPicPr>
              <p:blipFill>
                <a:blip r:embed="rId37"/>
                <a:stretch>
                  <a:fillRect/>
                </a:stretch>
              </p:blipFill>
              <p:spPr>
                <a:xfrm>
                  <a:off x="11279978" y="4262976"/>
                  <a:ext cx="719996" cy="719997"/>
                </a:xfrm>
                <a:prstGeom prst="rect">
                  <a:avLst/>
                </a:prstGeom>
                <a:ln w="3175">
                  <a:solidFill>
                    <a:prstClr val="ltGray"/>
                  </a:solidFill>
                </a:ln>
              </p:spPr>
            </p:pic>
          </p:grpSp>
        </mc:Fallback>
      </mc:AlternateContent>
      <p:sp>
        <p:nvSpPr>
          <p:cNvPr id="3" name="L-Shape 2">
            <a:extLst>
              <a:ext uri="{FF2B5EF4-FFF2-40B4-BE49-F238E27FC236}">
                <a16:creationId xmlns:a16="http://schemas.microsoft.com/office/drawing/2014/main" id="{44C6145A-0925-4FE1-A1C3-591933002C90}"/>
              </a:ext>
            </a:extLst>
          </p:cNvPr>
          <p:cNvSpPr/>
          <p:nvPr/>
        </p:nvSpPr>
        <p:spPr>
          <a:xfrm flipV="1">
            <a:off x="4646168" y="974329"/>
            <a:ext cx="847726" cy="966790"/>
          </a:xfrm>
          <a:prstGeom prst="corner">
            <a:avLst>
              <a:gd name="adj1" fmla="val 15169"/>
              <a:gd name="adj2" fmla="val 151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84433EFC-78A9-47DB-B6E0-FCF3E36DB697}"/>
              </a:ext>
            </a:extLst>
          </p:cNvPr>
          <p:cNvSpPr/>
          <p:nvPr/>
        </p:nvSpPr>
        <p:spPr>
          <a:xfrm>
            <a:off x="219074" y="1092997"/>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D5416C80-81AC-4071-A634-6E5FCD6414D0}"/>
              </a:ext>
            </a:extLst>
          </p:cNvPr>
          <p:cNvSpPr/>
          <p:nvPr/>
        </p:nvSpPr>
        <p:spPr>
          <a:xfrm>
            <a:off x="4679949" y="1092996"/>
            <a:ext cx="847726" cy="89455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B52C3D88-062B-46C4-BEEE-231D6FB83B9F}"/>
              </a:ext>
            </a:extLst>
          </p:cNvPr>
          <p:cNvSpPr/>
          <p:nvPr/>
        </p:nvSpPr>
        <p:spPr>
          <a:xfrm>
            <a:off x="7334249" y="2626522"/>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C407750D-5B9C-4E84-88E8-DE5AD7BE0900}"/>
              </a:ext>
            </a:extLst>
          </p:cNvPr>
          <p:cNvSpPr/>
          <p:nvPr/>
        </p:nvSpPr>
        <p:spPr>
          <a:xfrm>
            <a:off x="733424" y="4175922"/>
            <a:ext cx="962026"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ctangle 76">
            <a:extLst>
              <a:ext uri="{FF2B5EF4-FFF2-40B4-BE49-F238E27FC236}">
                <a16:creationId xmlns:a16="http://schemas.microsoft.com/office/drawing/2014/main" id="{7EEB6EA2-D14A-4736-A7F8-07B2623531C7}"/>
              </a:ext>
            </a:extLst>
          </p:cNvPr>
          <p:cNvSpPr/>
          <p:nvPr/>
        </p:nvSpPr>
        <p:spPr>
          <a:xfrm>
            <a:off x="5314949" y="4013200"/>
            <a:ext cx="1346201" cy="107949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Rectangle 77">
            <a:extLst>
              <a:ext uri="{FF2B5EF4-FFF2-40B4-BE49-F238E27FC236}">
                <a16:creationId xmlns:a16="http://schemas.microsoft.com/office/drawing/2014/main" id="{9509D3DD-2EFC-4F4F-9A2D-B9E4AB1E8E9C}"/>
              </a:ext>
            </a:extLst>
          </p:cNvPr>
          <p:cNvSpPr/>
          <p:nvPr/>
        </p:nvSpPr>
        <p:spPr>
          <a:xfrm>
            <a:off x="1143358" y="1092996"/>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ectangle 78">
            <a:extLst>
              <a:ext uri="{FF2B5EF4-FFF2-40B4-BE49-F238E27FC236}">
                <a16:creationId xmlns:a16="http://schemas.microsoft.com/office/drawing/2014/main" id="{BA62DBD0-FD3F-4E8E-88D1-990F347D2F81}"/>
              </a:ext>
            </a:extLst>
          </p:cNvPr>
          <p:cNvSpPr/>
          <p:nvPr/>
        </p:nvSpPr>
        <p:spPr>
          <a:xfrm>
            <a:off x="10179408" y="1041400"/>
            <a:ext cx="1402992" cy="1187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993827D5-ACC4-4CDA-A425-CA10DC865859}"/>
              </a:ext>
            </a:extLst>
          </p:cNvPr>
          <p:cNvSpPr/>
          <p:nvPr/>
        </p:nvSpPr>
        <p:spPr>
          <a:xfrm>
            <a:off x="3181041" y="2464596"/>
            <a:ext cx="1365559" cy="10215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3CC002C2-CA01-4070-9E8D-95969C2FAE76}"/>
              </a:ext>
            </a:extLst>
          </p:cNvPr>
          <p:cNvSpPr/>
          <p:nvPr/>
        </p:nvSpPr>
        <p:spPr>
          <a:xfrm>
            <a:off x="9465033" y="4189810"/>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A989A95B-3282-4962-9FB7-5EAEC162ED27}"/>
              </a:ext>
            </a:extLst>
          </p:cNvPr>
          <p:cNvSpPr/>
          <p:nvPr/>
        </p:nvSpPr>
        <p:spPr>
          <a:xfrm>
            <a:off x="1430029" y="26265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ectangle 82">
            <a:extLst>
              <a:ext uri="{FF2B5EF4-FFF2-40B4-BE49-F238E27FC236}">
                <a16:creationId xmlns:a16="http://schemas.microsoft.com/office/drawing/2014/main" id="{173934C9-1087-4F02-9767-E02DC82C0046}"/>
              </a:ext>
            </a:extLst>
          </p:cNvPr>
          <p:cNvSpPr/>
          <p:nvPr/>
        </p:nvSpPr>
        <p:spPr>
          <a:xfrm>
            <a:off x="3755665" y="109299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2CFAD1EB-C29E-42A8-B4F9-35A103F72D92}"/>
              </a:ext>
            </a:extLst>
          </p:cNvPr>
          <p:cNvSpPr/>
          <p:nvPr/>
        </p:nvSpPr>
        <p:spPr>
          <a:xfrm>
            <a:off x="8189911" y="2513810"/>
            <a:ext cx="979489" cy="972340"/>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Rectangle 84">
            <a:extLst>
              <a:ext uri="{FF2B5EF4-FFF2-40B4-BE49-F238E27FC236}">
                <a16:creationId xmlns:a16="http://schemas.microsoft.com/office/drawing/2014/main" id="{3F7FBE42-9EF7-40F4-8A27-659B98934D2E}"/>
              </a:ext>
            </a:extLst>
          </p:cNvPr>
          <p:cNvSpPr/>
          <p:nvPr/>
        </p:nvSpPr>
        <p:spPr>
          <a:xfrm>
            <a:off x="8641555" y="419060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FB4A9E9D-C4A4-4FE6-AB38-12707DE81435}"/>
              </a:ext>
            </a:extLst>
          </p:cNvPr>
          <p:cNvSpPr/>
          <p:nvPr/>
        </p:nvSpPr>
        <p:spPr>
          <a:xfrm>
            <a:off x="2019334"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CBDD8C99-60C0-44FC-9375-9D43DAFD5232}"/>
              </a:ext>
            </a:extLst>
          </p:cNvPr>
          <p:cNvSpPr/>
          <p:nvPr/>
        </p:nvSpPr>
        <p:spPr>
          <a:xfrm>
            <a:off x="9303432"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DA913F26-0CCE-439D-A30B-70153C5D5119}"/>
              </a:ext>
            </a:extLst>
          </p:cNvPr>
          <p:cNvSpPr/>
          <p:nvPr/>
        </p:nvSpPr>
        <p:spPr>
          <a:xfrm>
            <a:off x="9344892" y="261223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id="{DCD66A89-98AA-4DEB-A87F-4553E6286E9F}"/>
              </a:ext>
            </a:extLst>
          </p:cNvPr>
          <p:cNvSpPr/>
          <p:nvPr/>
        </p:nvSpPr>
        <p:spPr>
          <a:xfrm>
            <a:off x="1849127" y="423244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89">
            <a:extLst>
              <a:ext uri="{FF2B5EF4-FFF2-40B4-BE49-F238E27FC236}">
                <a16:creationId xmlns:a16="http://schemas.microsoft.com/office/drawing/2014/main" id="{B7968D5B-C1FE-478B-A46F-07B0D23A4377}"/>
              </a:ext>
            </a:extLst>
          </p:cNvPr>
          <p:cNvSpPr/>
          <p:nvPr/>
        </p:nvSpPr>
        <p:spPr>
          <a:xfrm>
            <a:off x="2895310"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90">
            <a:extLst>
              <a:ext uri="{FF2B5EF4-FFF2-40B4-BE49-F238E27FC236}">
                <a16:creationId xmlns:a16="http://schemas.microsoft.com/office/drawing/2014/main" id="{436A6680-ACEE-4D3E-953B-B41F2DA28FA3}"/>
              </a:ext>
            </a:extLst>
          </p:cNvPr>
          <p:cNvSpPr/>
          <p:nvPr/>
        </p:nvSpPr>
        <p:spPr>
          <a:xfrm>
            <a:off x="7531422"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ectangle 91">
            <a:extLst>
              <a:ext uri="{FF2B5EF4-FFF2-40B4-BE49-F238E27FC236}">
                <a16:creationId xmlns:a16="http://schemas.microsoft.com/office/drawing/2014/main" id="{829F20F8-B8D3-468F-A25E-78B7E11503D5}"/>
              </a:ext>
            </a:extLst>
          </p:cNvPr>
          <p:cNvSpPr/>
          <p:nvPr/>
        </p:nvSpPr>
        <p:spPr>
          <a:xfrm>
            <a:off x="2298202" y="262652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ectangle 92">
            <a:extLst>
              <a:ext uri="{FF2B5EF4-FFF2-40B4-BE49-F238E27FC236}">
                <a16:creationId xmlns:a16="http://schemas.microsoft.com/office/drawing/2014/main" id="{CCFA5D11-7D0E-4DA8-B456-6ED3E92075E3}"/>
              </a:ext>
            </a:extLst>
          </p:cNvPr>
          <p:cNvSpPr/>
          <p:nvPr/>
        </p:nvSpPr>
        <p:spPr>
          <a:xfrm>
            <a:off x="2739196" y="42009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ectangle 93">
            <a:extLst>
              <a:ext uri="{FF2B5EF4-FFF2-40B4-BE49-F238E27FC236}">
                <a16:creationId xmlns:a16="http://schemas.microsoft.com/office/drawing/2014/main" id="{F9E65494-5A11-4F6B-87DC-5BAE37F22041}"/>
              </a:ext>
            </a:extLst>
          </p:cNvPr>
          <p:cNvSpPr/>
          <p:nvPr/>
        </p:nvSpPr>
        <p:spPr>
          <a:xfrm>
            <a:off x="6817047" y="4189810"/>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ectangle 94">
            <a:extLst>
              <a:ext uri="{FF2B5EF4-FFF2-40B4-BE49-F238E27FC236}">
                <a16:creationId xmlns:a16="http://schemas.microsoft.com/office/drawing/2014/main" id="{42D6A784-8900-42BD-B994-65B911BA2F56}"/>
              </a:ext>
            </a:extLst>
          </p:cNvPr>
          <p:cNvSpPr/>
          <p:nvPr/>
        </p:nvSpPr>
        <p:spPr>
          <a:xfrm>
            <a:off x="5829495" y="1092996"/>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ectangle 95">
            <a:extLst>
              <a:ext uri="{FF2B5EF4-FFF2-40B4-BE49-F238E27FC236}">
                <a16:creationId xmlns:a16="http://schemas.microsoft.com/office/drawing/2014/main" id="{4A56F364-3202-424B-BC8F-BBA118796379}"/>
              </a:ext>
            </a:extLst>
          </p:cNvPr>
          <p:cNvSpPr/>
          <p:nvPr/>
        </p:nvSpPr>
        <p:spPr>
          <a:xfrm>
            <a:off x="4678547" y="2636841"/>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ectangle 96">
            <a:extLst>
              <a:ext uri="{FF2B5EF4-FFF2-40B4-BE49-F238E27FC236}">
                <a16:creationId xmlns:a16="http://schemas.microsoft.com/office/drawing/2014/main" id="{CB921841-4656-4CE9-BAFA-EBF2ABA91820}"/>
              </a:ext>
            </a:extLst>
          </p:cNvPr>
          <p:cNvSpPr/>
          <p:nvPr/>
        </p:nvSpPr>
        <p:spPr>
          <a:xfrm>
            <a:off x="772691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ectangle 97">
            <a:extLst>
              <a:ext uri="{FF2B5EF4-FFF2-40B4-BE49-F238E27FC236}">
                <a16:creationId xmlns:a16="http://schemas.microsoft.com/office/drawing/2014/main" id="{F8999924-5EF6-47BE-8842-C696CBF11508}"/>
              </a:ext>
            </a:extLst>
          </p:cNvPr>
          <p:cNvSpPr/>
          <p:nvPr/>
        </p:nvSpPr>
        <p:spPr>
          <a:xfrm>
            <a:off x="3588036" y="4232444"/>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ectangle 98">
            <a:extLst>
              <a:ext uri="{FF2B5EF4-FFF2-40B4-BE49-F238E27FC236}">
                <a16:creationId xmlns:a16="http://schemas.microsoft.com/office/drawing/2014/main" id="{1A386B67-C86B-4687-AFA5-BA8A60CCB825}"/>
              </a:ext>
            </a:extLst>
          </p:cNvPr>
          <p:cNvSpPr/>
          <p:nvPr/>
        </p:nvSpPr>
        <p:spPr>
          <a:xfrm>
            <a:off x="1121537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Rectangle 99">
            <a:extLst>
              <a:ext uri="{FF2B5EF4-FFF2-40B4-BE49-F238E27FC236}">
                <a16:creationId xmlns:a16="http://schemas.microsoft.com/office/drawing/2014/main" id="{079EAC9E-1513-47E0-BFB8-229A5D9B880E}"/>
              </a:ext>
            </a:extLst>
          </p:cNvPr>
          <p:cNvSpPr/>
          <p:nvPr/>
        </p:nvSpPr>
        <p:spPr>
          <a:xfrm>
            <a:off x="6671067"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ectangle 100">
            <a:extLst>
              <a:ext uri="{FF2B5EF4-FFF2-40B4-BE49-F238E27FC236}">
                <a16:creationId xmlns:a16="http://schemas.microsoft.com/office/drawing/2014/main" id="{F6F054B4-C5D6-49D5-B609-06E3694D1D7A}"/>
              </a:ext>
            </a:extLst>
          </p:cNvPr>
          <p:cNvSpPr/>
          <p:nvPr/>
        </p:nvSpPr>
        <p:spPr>
          <a:xfrm>
            <a:off x="8407398"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Rectangle 101">
            <a:extLst>
              <a:ext uri="{FF2B5EF4-FFF2-40B4-BE49-F238E27FC236}">
                <a16:creationId xmlns:a16="http://schemas.microsoft.com/office/drawing/2014/main" id="{70E96739-569B-4F34-AAE5-D809AC6243D1}"/>
              </a:ext>
            </a:extLst>
          </p:cNvPr>
          <p:cNvSpPr/>
          <p:nvPr/>
        </p:nvSpPr>
        <p:spPr>
          <a:xfrm>
            <a:off x="5554871" y="26265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a:extLst>
              <a:ext uri="{FF2B5EF4-FFF2-40B4-BE49-F238E27FC236}">
                <a16:creationId xmlns:a16="http://schemas.microsoft.com/office/drawing/2014/main" id="{E86A0229-B419-4D50-88A8-65D693D27692}"/>
              </a:ext>
            </a:extLst>
          </p:cNvPr>
          <p:cNvSpPr/>
          <p:nvPr/>
        </p:nvSpPr>
        <p:spPr>
          <a:xfrm>
            <a:off x="6454194" y="2593583"/>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Rectangle 103">
            <a:extLst>
              <a:ext uri="{FF2B5EF4-FFF2-40B4-BE49-F238E27FC236}">
                <a16:creationId xmlns:a16="http://schemas.microsoft.com/office/drawing/2014/main" id="{E0EA4A09-F972-4D25-BF7A-4E89E21144C1}"/>
              </a:ext>
            </a:extLst>
          </p:cNvPr>
          <p:cNvSpPr/>
          <p:nvPr/>
        </p:nvSpPr>
        <p:spPr>
          <a:xfrm>
            <a:off x="4457096"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ectangle 104">
            <a:extLst>
              <a:ext uri="{FF2B5EF4-FFF2-40B4-BE49-F238E27FC236}">
                <a16:creationId xmlns:a16="http://schemas.microsoft.com/office/drawing/2014/main" id="{F5EC077C-B982-4587-949B-34BD1CF6AD75}"/>
              </a:ext>
            </a:extLst>
          </p:cNvPr>
          <p:cNvSpPr/>
          <p:nvPr/>
        </p:nvSpPr>
        <p:spPr>
          <a:xfrm>
            <a:off x="10333378"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ectangle 105">
            <a:extLst>
              <a:ext uri="{FF2B5EF4-FFF2-40B4-BE49-F238E27FC236}">
                <a16:creationId xmlns:a16="http://schemas.microsoft.com/office/drawing/2014/main" id="{23400577-6348-45D0-9CC8-A03DFDE43C0E}"/>
              </a:ext>
            </a:extLst>
          </p:cNvPr>
          <p:cNvSpPr/>
          <p:nvPr/>
        </p:nvSpPr>
        <p:spPr>
          <a:xfrm>
            <a:off x="10242661" y="2612234"/>
            <a:ext cx="714375" cy="7262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7289632"/>
      </p:ext>
    </p:extLst>
  </p:cSld>
  <p:clrMapOvr>
    <a:masterClrMapping/>
  </p:clrMapOvr>
  <p:transition spd="slow">
    <p:push/>
  </p:transition>
  <p:timing>
    <p:tnLst>
      <p:par>
        <p:cTn id="1" dur="indefinite" restart="never" nodeType="tmRoot">
          <p:childTnLst>
            <p:seq concurrent="1" nextAc="seek">
              <p:cTn id="2" restart="whenNotActive" fill="hold" evtFilter="cancelBubble" nodeType="interactiveSeq">
                <p:stCondLst>
                  <p:cond evt="onClick" delay="0">
                    <p:tgtEl>
                      <p:spTgt spid="69"/>
                    </p:tgtEl>
                  </p:cond>
                </p:stCondLst>
                <p:endSync evt="end" delay="0">
                  <p:rtn val="all"/>
                </p:endSync>
                <p:childTnLst>
                  <p:par>
                    <p:cTn id="3" fill="hold">
                      <p:stCondLst>
                        <p:cond delay="0"/>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9"/>
                                        </p:tgtEl>
                                      </p:cBhvr>
                                    </p:animEffect>
                                    <p:set>
                                      <p:cBhvr>
                                        <p:cTn id="7" dur="1" fill="hold">
                                          <p:stCondLst>
                                            <p:cond delay="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 restart="whenNotActive" fill="hold" evtFilter="cancelBubble" nodeType="interactiveSeq">
                <p:stCondLst>
                  <p:cond evt="onClick" delay="0">
                    <p:tgtEl>
                      <p:spTgt spid="7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grpId="0" nodeType="clickEffect">
                                  <p:stCondLst>
                                    <p:cond delay="0"/>
                                  </p:stCondLst>
                                  <p:childTnLst>
                                    <p:animEffect transition="out" filter="wipe(down)">
                                      <p:cBhvr>
                                        <p:cTn id="12" dur="500"/>
                                        <p:tgtEl>
                                          <p:spTgt spid="78"/>
                                        </p:tgtEl>
                                      </p:cBhvr>
                                    </p:animEffect>
                                    <p:set>
                                      <p:cBhvr>
                                        <p:cTn id="13" dur="1" fill="hold">
                                          <p:stCondLst>
                                            <p:cond delay="4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14" restart="whenNotActive" fill="hold" evtFilter="cancelBubble" nodeType="interactiveSeq">
                <p:stCondLst>
                  <p:cond evt="onClick" delay="0">
                    <p:tgtEl>
                      <p:spTgt spid="86"/>
                    </p:tgtEl>
                  </p:cond>
                </p:stCondLst>
                <p:endSync evt="end" delay="0">
                  <p:rtn val="all"/>
                </p:endSync>
                <p:childTnLst>
                  <p:par>
                    <p:cTn id="15" fill="hold">
                      <p:stCondLst>
                        <p:cond delay="0"/>
                      </p:stCondLst>
                      <p:childTnLst>
                        <p:par>
                          <p:cTn id="16" fill="hold">
                            <p:stCondLst>
                              <p:cond delay="0"/>
                            </p:stCondLst>
                            <p:childTnLst>
                              <p:par>
                                <p:cTn id="17" presetID="22" presetClass="exit" presetSubtype="4" fill="hold" grpId="0" nodeType="clickEffect">
                                  <p:stCondLst>
                                    <p:cond delay="0"/>
                                  </p:stCondLst>
                                  <p:childTnLst>
                                    <p:animEffect transition="out" filter="wipe(down)">
                                      <p:cBhvr>
                                        <p:cTn id="18" dur="500"/>
                                        <p:tgtEl>
                                          <p:spTgt spid="86"/>
                                        </p:tgtEl>
                                      </p:cBhvr>
                                    </p:animEffect>
                                    <p:set>
                                      <p:cBhvr>
                                        <p:cTn id="19" dur="1" fill="hold">
                                          <p:stCondLst>
                                            <p:cond delay="499"/>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20" restart="whenNotActive" fill="hold" evtFilter="cancelBubble" nodeType="interactiveSeq">
                <p:stCondLst>
                  <p:cond evt="onClick" delay="0">
                    <p:tgtEl>
                      <p:spTgt spid="9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0"/>
                                        </p:tgtEl>
                                      </p:cBhvr>
                                    </p:animEffect>
                                    <p:set>
                                      <p:cBhvr>
                                        <p:cTn id="25" dur="1" fill="hold">
                                          <p:stCondLst>
                                            <p:cond delay="499"/>
                                          </p:stCondLst>
                                        </p:cTn>
                                        <p:tgtEl>
                                          <p:spTgt spid="90"/>
                                        </p:tgtEl>
                                        <p:attrNameLst>
                                          <p:attrName>style.visibility</p:attrName>
                                        </p:attrNameLst>
                                      </p:cBhvr>
                                      <p:to>
                                        <p:strVal val="hidden"/>
                                      </p:to>
                                    </p:set>
                                  </p:childTnLst>
                                </p:cTn>
                              </p:par>
                            </p:childTnLst>
                          </p:cTn>
                        </p:par>
                      </p:childTnLst>
                    </p:cTn>
                  </p:par>
                </p:childTnLst>
              </p:cTn>
              <p:nextCondLst>
                <p:cond evt="onClick" delay="0">
                  <p:tgtEl>
                    <p:spTgt spid="90"/>
                  </p:tgtEl>
                </p:cond>
              </p:nextCondLst>
            </p:seq>
            <p:seq concurrent="1" nextAc="seek">
              <p:cTn id="26" restart="whenNotActive" fill="hold" evtFilter="cancelBubble" nodeType="interactiveSeq">
                <p:stCondLst>
                  <p:cond evt="onClick" delay="0">
                    <p:tgtEl>
                      <p:spTgt spid="83"/>
                    </p:tgtEl>
                  </p:cond>
                </p:stCondLst>
                <p:endSync evt="end" delay="0">
                  <p:rtn val="all"/>
                </p:endSync>
                <p:childTnLst>
                  <p:par>
                    <p:cTn id="27" fill="hold">
                      <p:stCondLst>
                        <p:cond delay="0"/>
                      </p:stCondLst>
                      <p:childTnLst>
                        <p:par>
                          <p:cTn id="28" fill="hold">
                            <p:stCondLst>
                              <p:cond delay="0"/>
                            </p:stCondLst>
                            <p:childTnLst>
                              <p:par>
                                <p:cTn id="29" presetID="22" presetClass="exit" presetSubtype="4" fill="hold" grpId="0" nodeType="clickEffect">
                                  <p:stCondLst>
                                    <p:cond delay="0"/>
                                  </p:stCondLst>
                                  <p:childTnLst>
                                    <p:animEffect transition="out" filter="wipe(down)">
                                      <p:cBhvr>
                                        <p:cTn id="30" dur="500"/>
                                        <p:tgtEl>
                                          <p:spTgt spid="83"/>
                                        </p:tgtEl>
                                      </p:cBhvr>
                                    </p:animEffect>
                                    <p:set>
                                      <p:cBhvr>
                                        <p:cTn id="31" dur="1" fill="hold">
                                          <p:stCondLst>
                                            <p:cond delay="499"/>
                                          </p:stCondLst>
                                        </p:cTn>
                                        <p:tgtEl>
                                          <p:spTgt spid="83"/>
                                        </p:tgtEl>
                                        <p:attrNameLst>
                                          <p:attrName>style.visibility</p:attrName>
                                        </p:attrNameLst>
                                      </p:cBhvr>
                                      <p:to>
                                        <p:strVal val="hidden"/>
                                      </p:to>
                                    </p:set>
                                  </p:childTnLst>
                                </p:cTn>
                              </p:par>
                            </p:childTnLst>
                          </p:cTn>
                        </p:par>
                      </p:childTnLst>
                    </p:cTn>
                  </p:par>
                </p:childTnLst>
              </p:cTn>
              <p:nextCondLst>
                <p:cond evt="onClick" delay="0">
                  <p:tgtEl>
                    <p:spTgt spid="83"/>
                  </p:tgtEl>
                </p:cond>
              </p:nextCondLst>
            </p:seq>
            <p:seq concurrent="1" nextAc="seek">
              <p:cTn id="32" restart="whenNotActive" fill="hold" evtFilter="cancelBubble" nodeType="interactiveSeq">
                <p:stCondLst>
                  <p:cond evt="onClick" delay="0">
                    <p:tgtEl>
                      <p:spTgt spid="74"/>
                    </p:tgtEl>
                  </p:cond>
                </p:stCondLst>
                <p:endSync evt="end" delay="0">
                  <p:rtn val="all"/>
                </p:endSync>
                <p:childTnLst>
                  <p:par>
                    <p:cTn id="33" fill="hold">
                      <p:stCondLst>
                        <p:cond delay="0"/>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74"/>
                                        </p:tgtEl>
                                      </p:cBhvr>
                                    </p:animEffect>
                                    <p:set>
                                      <p:cBhvr>
                                        <p:cTn id="37" dur="1" fill="hold">
                                          <p:stCondLst>
                                            <p:cond delay="499"/>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38" restart="whenNotActive" fill="hold" evtFilter="cancelBubble" nodeType="interactiveSeq">
                <p:stCondLst>
                  <p:cond evt="onClick" delay="0">
                    <p:tgtEl>
                      <p:spTgt spid="95"/>
                    </p:tgtEl>
                  </p:cond>
                </p:stCondLst>
                <p:endSync evt="end" delay="0">
                  <p:rtn val="all"/>
                </p:endSync>
                <p:childTnLst>
                  <p:par>
                    <p:cTn id="39" fill="hold">
                      <p:stCondLst>
                        <p:cond delay="0"/>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95"/>
                                        </p:tgtEl>
                                      </p:cBhvr>
                                    </p:animEffect>
                                    <p:set>
                                      <p:cBhvr>
                                        <p:cTn id="43" dur="1" fill="hold">
                                          <p:stCondLst>
                                            <p:cond delay="499"/>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95"/>
                  </p:tgtEl>
                </p:cond>
              </p:nextCondLst>
            </p:seq>
            <p:seq concurrent="1" nextAc="seek">
              <p:cTn id="44" restart="whenNotActive" fill="hold" evtFilter="cancelBubble" nodeType="interactiveSeq">
                <p:stCondLst>
                  <p:cond evt="onClick" delay="0">
                    <p:tgtEl>
                      <p:spTgt spid="100"/>
                    </p:tgtEl>
                  </p:cond>
                </p:stCondLst>
                <p:endSync evt="end" delay="0">
                  <p:rtn val="all"/>
                </p:endSync>
                <p:childTnLst>
                  <p:par>
                    <p:cTn id="45" fill="hold">
                      <p:stCondLst>
                        <p:cond delay="0"/>
                      </p:stCondLst>
                      <p:childTnLst>
                        <p:par>
                          <p:cTn id="46" fill="hold">
                            <p:stCondLst>
                              <p:cond delay="0"/>
                            </p:stCondLst>
                            <p:childTnLst>
                              <p:par>
                                <p:cTn id="47" presetID="22" presetClass="exit" presetSubtype="4" fill="hold" grpId="0" nodeType="clickEffect">
                                  <p:stCondLst>
                                    <p:cond delay="0"/>
                                  </p:stCondLst>
                                  <p:childTnLst>
                                    <p:animEffect transition="out" filter="wipe(down)">
                                      <p:cBhvr>
                                        <p:cTn id="48" dur="500"/>
                                        <p:tgtEl>
                                          <p:spTgt spid="100"/>
                                        </p:tgtEl>
                                      </p:cBhvr>
                                    </p:animEffect>
                                    <p:set>
                                      <p:cBhvr>
                                        <p:cTn id="49" dur="1" fill="hold">
                                          <p:stCondLst>
                                            <p:cond delay="4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100"/>
                  </p:tgtEl>
                </p:cond>
              </p:nextCondLst>
            </p:seq>
            <p:seq concurrent="1" nextAc="seek">
              <p:cTn id="50" restart="whenNotActive" fill="hold" evtFilter="cancelBubble" nodeType="interactiveSeq">
                <p:stCondLst>
                  <p:cond evt="onClick" delay="0">
                    <p:tgtEl>
                      <p:spTgt spid="91"/>
                    </p:tgtEl>
                  </p:cond>
                </p:stCondLst>
                <p:endSync evt="end" delay="0">
                  <p:rtn val="all"/>
                </p:endSync>
                <p:childTnLst>
                  <p:par>
                    <p:cTn id="51" fill="hold">
                      <p:stCondLst>
                        <p:cond delay="0"/>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91"/>
                                        </p:tgtEl>
                                      </p:cBhvr>
                                    </p:animEffect>
                                    <p:set>
                                      <p:cBhvr>
                                        <p:cTn id="55" dur="1" fill="hold">
                                          <p:stCondLst>
                                            <p:cond delay="499"/>
                                          </p:stCondLst>
                                        </p:cTn>
                                        <p:tgtEl>
                                          <p:spTgt spid="91"/>
                                        </p:tgtEl>
                                        <p:attrNameLst>
                                          <p:attrName>style.visibility</p:attrName>
                                        </p:attrNameLst>
                                      </p:cBhvr>
                                      <p:to>
                                        <p:strVal val="hidden"/>
                                      </p:to>
                                    </p:set>
                                  </p:childTnLst>
                                </p:cTn>
                              </p:par>
                            </p:childTnLst>
                          </p:cTn>
                        </p:par>
                      </p:childTnLst>
                    </p:cTn>
                  </p:par>
                </p:childTnLst>
              </p:cTn>
              <p:nextCondLst>
                <p:cond evt="onClick" delay="0">
                  <p:tgtEl>
                    <p:spTgt spid="91"/>
                  </p:tgtEl>
                </p:cond>
              </p:nextCondLst>
            </p:seq>
            <p:seq concurrent="1" nextAc="seek">
              <p:cTn id="56" restart="whenNotActive" fill="hold" evtFilter="cancelBubble" nodeType="interactiveSeq">
                <p:stCondLst>
                  <p:cond evt="onClick" delay="0">
                    <p:tgtEl>
                      <p:spTgt spid="101"/>
                    </p:tgtEl>
                  </p:cond>
                </p:stCondLst>
                <p:endSync evt="end" delay="0">
                  <p:rtn val="all"/>
                </p:endSync>
                <p:childTnLst>
                  <p:par>
                    <p:cTn id="57" fill="hold">
                      <p:stCondLst>
                        <p:cond delay="0"/>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01"/>
                                        </p:tgtEl>
                                      </p:cBhvr>
                                    </p:animEffect>
                                    <p:set>
                                      <p:cBhvr>
                                        <p:cTn id="61" dur="1" fill="hold">
                                          <p:stCondLst>
                                            <p:cond delay="499"/>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62" restart="whenNotActive" fill="hold" evtFilter="cancelBubble" nodeType="interactiveSeq">
                <p:stCondLst>
                  <p:cond evt="onClick" delay="0">
                    <p:tgtEl>
                      <p:spTgt spid="87"/>
                    </p:tgtEl>
                  </p:cond>
                </p:stCondLst>
                <p:endSync evt="end" delay="0">
                  <p:rtn val="all"/>
                </p:endSync>
                <p:childTnLst>
                  <p:par>
                    <p:cTn id="63" fill="hold">
                      <p:stCondLst>
                        <p:cond delay="0"/>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87"/>
                                        </p:tgtEl>
                                      </p:cBhvr>
                                    </p:animEffect>
                                    <p:set>
                                      <p:cBhvr>
                                        <p:cTn id="67" dur="1" fill="hold">
                                          <p:stCondLst>
                                            <p:cond delay="4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68" restart="whenNotActive" fill="hold" evtFilter="cancelBubble" nodeType="interactiveSeq">
                <p:stCondLst>
                  <p:cond evt="onClick" delay="0">
                    <p:tgtEl>
                      <p:spTgt spid="79"/>
                    </p:tgtEl>
                  </p:cond>
                </p:stCondLst>
                <p:endSync evt="end" delay="0">
                  <p:rtn val="all"/>
                </p:endSync>
                <p:childTnLst>
                  <p:par>
                    <p:cTn id="69" fill="hold">
                      <p:stCondLst>
                        <p:cond delay="0"/>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79"/>
                                        </p:tgtEl>
                                      </p:cBhvr>
                                    </p:animEffect>
                                    <p:set>
                                      <p:cBhvr>
                                        <p:cTn id="73" dur="1" fill="hold">
                                          <p:stCondLst>
                                            <p:cond delay="4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74" restart="whenNotActive" fill="hold" evtFilter="cancelBubble" nodeType="interactiveSeq">
                <p:stCondLst>
                  <p:cond evt="onClick" delay="0">
                    <p:tgtEl>
                      <p:spTgt spid="82"/>
                    </p:tgtEl>
                  </p:cond>
                </p:stCondLst>
                <p:endSync evt="end" delay="0">
                  <p:rtn val="all"/>
                </p:endSync>
                <p:childTnLst>
                  <p:par>
                    <p:cTn id="75" fill="hold">
                      <p:stCondLst>
                        <p:cond delay="0"/>
                      </p:stCondLst>
                      <p:childTnLst>
                        <p:par>
                          <p:cTn id="76" fill="hold">
                            <p:stCondLst>
                              <p:cond delay="0"/>
                            </p:stCondLst>
                            <p:childTnLst>
                              <p:par>
                                <p:cTn id="77" presetID="22" presetClass="exit" presetSubtype="4" fill="hold" grpId="0" nodeType="clickEffect">
                                  <p:stCondLst>
                                    <p:cond delay="0"/>
                                  </p:stCondLst>
                                  <p:childTnLst>
                                    <p:animEffect transition="out" filter="wipe(down)">
                                      <p:cBhvr>
                                        <p:cTn id="78" dur="500"/>
                                        <p:tgtEl>
                                          <p:spTgt spid="82"/>
                                        </p:tgtEl>
                                      </p:cBhvr>
                                    </p:animEffect>
                                    <p:set>
                                      <p:cBhvr>
                                        <p:cTn id="79"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80" restart="whenNotActive" fill="hold" evtFilter="cancelBubble" nodeType="interactiveSeq">
                <p:stCondLst>
                  <p:cond evt="onClick" delay="0">
                    <p:tgtEl>
                      <p:spTgt spid="92"/>
                    </p:tgtEl>
                  </p:cond>
                </p:stCondLst>
                <p:endSync evt="end" delay="0">
                  <p:rtn val="all"/>
                </p:endSync>
                <p:childTnLst>
                  <p:par>
                    <p:cTn id="81" fill="hold">
                      <p:stCondLst>
                        <p:cond delay="0"/>
                      </p:stCondLst>
                      <p:childTnLst>
                        <p:par>
                          <p:cTn id="82" fill="hold">
                            <p:stCondLst>
                              <p:cond delay="0"/>
                            </p:stCondLst>
                            <p:childTnLst>
                              <p:par>
                                <p:cTn id="83" presetID="22" presetClass="exit" presetSubtype="4" fill="hold" grpId="0" nodeType="clickEffect">
                                  <p:stCondLst>
                                    <p:cond delay="0"/>
                                  </p:stCondLst>
                                  <p:childTnLst>
                                    <p:animEffect transition="out" filter="wipe(down)">
                                      <p:cBhvr>
                                        <p:cTn id="84" dur="500"/>
                                        <p:tgtEl>
                                          <p:spTgt spid="92"/>
                                        </p:tgtEl>
                                      </p:cBhvr>
                                    </p:animEffect>
                                    <p:set>
                                      <p:cBhvr>
                                        <p:cTn id="85" dur="1" fill="hold">
                                          <p:stCondLst>
                                            <p:cond delay="499"/>
                                          </p:stCondLst>
                                        </p:cTn>
                                        <p:tgtEl>
                                          <p:spTgt spid="92"/>
                                        </p:tgtEl>
                                        <p:attrNameLst>
                                          <p:attrName>style.visibility</p:attrName>
                                        </p:attrNameLst>
                                      </p:cBhvr>
                                      <p:to>
                                        <p:strVal val="hidden"/>
                                      </p:to>
                                    </p:set>
                                  </p:childTnLst>
                                </p:cTn>
                              </p:par>
                            </p:childTnLst>
                          </p:cTn>
                        </p:par>
                      </p:childTnLst>
                    </p:cTn>
                  </p:par>
                </p:childTnLst>
              </p:cTn>
              <p:nextCondLst>
                <p:cond evt="onClick" delay="0">
                  <p:tgtEl>
                    <p:spTgt spid="92"/>
                  </p:tgtEl>
                </p:cond>
              </p:nextCondLst>
            </p:seq>
            <p:seq concurrent="1" nextAc="seek">
              <p:cTn id="86" restart="whenNotActive" fill="hold" evtFilter="cancelBubble" nodeType="interactiveSeq">
                <p:stCondLst>
                  <p:cond evt="onClick" delay="0">
                    <p:tgtEl>
                      <p:spTgt spid="80"/>
                    </p:tgtEl>
                  </p:cond>
                </p:stCondLst>
                <p:endSync evt="end" delay="0">
                  <p:rtn val="all"/>
                </p:endSync>
                <p:childTnLst>
                  <p:par>
                    <p:cTn id="87" fill="hold">
                      <p:stCondLst>
                        <p:cond delay="0"/>
                      </p:stCondLst>
                      <p:childTnLst>
                        <p:par>
                          <p:cTn id="88" fill="hold">
                            <p:stCondLst>
                              <p:cond delay="0"/>
                            </p:stCondLst>
                            <p:childTnLst>
                              <p:par>
                                <p:cTn id="89" presetID="22" presetClass="exit" presetSubtype="4" fill="hold" grpId="0" nodeType="clickEffect">
                                  <p:stCondLst>
                                    <p:cond delay="0"/>
                                  </p:stCondLst>
                                  <p:childTnLst>
                                    <p:animEffect transition="out" filter="wipe(down)">
                                      <p:cBhvr>
                                        <p:cTn id="90" dur="500"/>
                                        <p:tgtEl>
                                          <p:spTgt spid="80"/>
                                        </p:tgtEl>
                                      </p:cBhvr>
                                    </p:animEffect>
                                    <p:set>
                                      <p:cBhvr>
                                        <p:cTn id="91" dur="1" fill="hold">
                                          <p:stCondLst>
                                            <p:cond delay="4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92" restart="whenNotActive" fill="hold" evtFilter="cancelBubble" nodeType="interactiveSeq">
                <p:stCondLst>
                  <p:cond evt="onClick" delay="0">
                    <p:tgtEl>
                      <p:spTgt spid="96"/>
                    </p:tgtEl>
                  </p:cond>
                </p:stCondLst>
                <p:endSync evt="end" delay="0">
                  <p:rtn val="all"/>
                </p:endSync>
                <p:childTnLst>
                  <p:par>
                    <p:cTn id="93" fill="hold">
                      <p:stCondLst>
                        <p:cond delay="0"/>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96"/>
                                        </p:tgtEl>
                                      </p:cBhvr>
                                    </p:animEffect>
                                    <p:set>
                                      <p:cBhvr>
                                        <p:cTn id="97" dur="1" fill="hold">
                                          <p:stCondLst>
                                            <p:cond delay="499"/>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96"/>
                  </p:tgtEl>
                </p:cond>
              </p:nextCondLst>
            </p:seq>
            <p:seq concurrent="1" nextAc="seek">
              <p:cTn id="98" restart="whenNotActive" fill="hold" evtFilter="cancelBubble" nodeType="interactiveSeq">
                <p:stCondLst>
                  <p:cond evt="onClick" delay="0">
                    <p:tgtEl>
                      <p:spTgt spid="102"/>
                    </p:tgtEl>
                  </p:cond>
                </p:stCondLst>
                <p:endSync evt="end" delay="0">
                  <p:rtn val="all"/>
                </p:endSync>
                <p:childTnLst>
                  <p:par>
                    <p:cTn id="99" fill="hold">
                      <p:stCondLst>
                        <p:cond delay="0"/>
                      </p:stCondLst>
                      <p:childTnLst>
                        <p:par>
                          <p:cTn id="100" fill="hold">
                            <p:stCondLst>
                              <p:cond delay="0"/>
                            </p:stCondLst>
                            <p:childTnLst>
                              <p:par>
                                <p:cTn id="101" presetID="22" presetClass="exit" presetSubtype="4" fill="hold" grpId="0" nodeType="clickEffect">
                                  <p:stCondLst>
                                    <p:cond delay="0"/>
                                  </p:stCondLst>
                                  <p:childTnLst>
                                    <p:animEffect transition="out" filter="wipe(down)">
                                      <p:cBhvr>
                                        <p:cTn id="102" dur="500"/>
                                        <p:tgtEl>
                                          <p:spTgt spid="102"/>
                                        </p:tgtEl>
                                      </p:cBhvr>
                                    </p:animEffect>
                                    <p:set>
                                      <p:cBhvr>
                                        <p:cTn id="103" dur="1" fill="hold">
                                          <p:stCondLst>
                                            <p:cond delay="499"/>
                                          </p:stCondLst>
                                        </p:cTn>
                                        <p:tgtEl>
                                          <p:spTgt spid="102"/>
                                        </p:tgtEl>
                                        <p:attrNameLst>
                                          <p:attrName>style.visibility</p:attrName>
                                        </p:attrNameLst>
                                      </p:cBhvr>
                                      <p:to>
                                        <p:strVal val="hidden"/>
                                      </p:to>
                                    </p:set>
                                  </p:childTnLst>
                                </p:cTn>
                              </p:par>
                            </p:childTnLst>
                          </p:cTn>
                        </p:par>
                      </p:childTnLst>
                    </p:cTn>
                  </p:par>
                </p:childTnLst>
              </p:cTn>
              <p:nextCondLst>
                <p:cond evt="onClick" delay="0">
                  <p:tgtEl>
                    <p:spTgt spid="102"/>
                  </p:tgtEl>
                </p:cond>
              </p:nextCondLst>
            </p:seq>
            <p:seq concurrent="1" nextAc="seek">
              <p:cTn id="104" restart="whenNotActive" fill="hold" evtFilter="cancelBubble" nodeType="interactiveSeq">
                <p:stCondLst>
                  <p:cond evt="onClick" delay="0">
                    <p:tgtEl>
                      <p:spTgt spid="103"/>
                    </p:tgtEl>
                  </p:cond>
                </p:stCondLst>
                <p:endSync evt="end" delay="0">
                  <p:rtn val="all"/>
                </p:endSync>
                <p:childTnLst>
                  <p:par>
                    <p:cTn id="105" fill="hold">
                      <p:stCondLst>
                        <p:cond delay="0"/>
                      </p:stCondLst>
                      <p:childTnLst>
                        <p:par>
                          <p:cTn id="106" fill="hold">
                            <p:stCondLst>
                              <p:cond delay="0"/>
                            </p:stCondLst>
                            <p:childTnLst>
                              <p:par>
                                <p:cTn id="107" presetID="22" presetClass="exit" presetSubtype="4" fill="hold" grpId="0" nodeType="clickEffect">
                                  <p:stCondLst>
                                    <p:cond delay="0"/>
                                  </p:stCondLst>
                                  <p:childTnLst>
                                    <p:animEffect transition="out" filter="wipe(down)">
                                      <p:cBhvr>
                                        <p:cTn id="108" dur="500"/>
                                        <p:tgtEl>
                                          <p:spTgt spid="103"/>
                                        </p:tgtEl>
                                      </p:cBhvr>
                                    </p:animEffect>
                                    <p:set>
                                      <p:cBhvr>
                                        <p:cTn id="109" dur="1" fill="hold">
                                          <p:stCondLst>
                                            <p:cond delay="4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110" restart="whenNotActive" fill="hold" evtFilter="cancelBubble" nodeType="interactiveSeq">
                <p:stCondLst>
                  <p:cond evt="onClick" delay="0">
                    <p:tgtEl>
                      <p:spTgt spid="75"/>
                    </p:tgtEl>
                  </p:cond>
                </p:stCondLst>
                <p:endSync evt="end" delay="0">
                  <p:rtn val="all"/>
                </p:endSync>
                <p:childTnLst>
                  <p:par>
                    <p:cTn id="111" fill="hold">
                      <p:stCondLst>
                        <p:cond delay="0"/>
                      </p:stCondLst>
                      <p:childTnLst>
                        <p:par>
                          <p:cTn id="112" fill="hold">
                            <p:stCondLst>
                              <p:cond delay="0"/>
                            </p:stCondLst>
                            <p:childTnLst>
                              <p:par>
                                <p:cTn id="113" presetID="22" presetClass="exit" presetSubtype="4" fill="hold" grpId="0" nodeType="clickEffect">
                                  <p:stCondLst>
                                    <p:cond delay="0"/>
                                  </p:stCondLst>
                                  <p:childTnLst>
                                    <p:animEffect transition="out" filter="wipe(down)">
                                      <p:cBhvr>
                                        <p:cTn id="114" dur="500"/>
                                        <p:tgtEl>
                                          <p:spTgt spid="75"/>
                                        </p:tgtEl>
                                      </p:cBhvr>
                                    </p:animEffect>
                                    <p:set>
                                      <p:cBhvr>
                                        <p:cTn id="115" dur="1" fill="hold">
                                          <p:stCondLst>
                                            <p:cond delay="499"/>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116" restart="whenNotActive" fill="hold" evtFilter="cancelBubble" nodeType="interactiveSeq">
                <p:stCondLst>
                  <p:cond evt="onClick" delay="0">
                    <p:tgtEl>
                      <p:spTgt spid="84"/>
                    </p:tgtEl>
                  </p:cond>
                </p:stCondLst>
                <p:endSync evt="end" delay="0">
                  <p:rtn val="all"/>
                </p:endSync>
                <p:childTnLst>
                  <p:par>
                    <p:cTn id="117" fill="hold">
                      <p:stCondLst>
                        <p:cond delay="0"/>
                      </p:stCondLst>
                      <p:childTnLst>
                        <p:par>
                          <p:cTn id="118" fill="hold">
                            <p:stCondLst>
                              <p:cond delay="0"/>
                            </p:stCondLst>
                            <p:childTnLst>
                              <p:par>
                                <p:cTn id="119" presetID="22" presetClass="exit" presetSubtype="4" fill="hold" grpId="0" nodeType="clickEffect">
                                  <p:stCondLst>
                                    <p:cond delay="0"/>
                                  </p:stCondLst>
                                  <p:childTnLst>
                                    <p:animEffect transition="out" filter="wipe(down)">
                                      <p:cBhvr>
                                        <p:cTn id="120" dur="500"/>
                                        <p:tgtEl>
                                          <p:spTgt spid="84"/>
                                        </p:tgtEl>
                                      </p:cBhvr>
                                    </p:animEffect>
                                    <p:set>
                                      <p:cBhvr>
                                        <p:cTn id="121" dur="1" fill="hold">
                                          <p:stCondLst>
                                            <p:cond delay="499"/>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122" restart="whenNotActive" fill="hold" evtFilter="cancelBubble" nodeType="interactiveSeq">
                <p:stCondLst>
                  <p:cond evt="onClick" delay="0">
                    <p:tgtEl>
                      <p:spTgt spid="88"/>
                    </p:tgtEl>
                  </p:cond>
                </p:stCondLst>
                <p:endSync evt="end" delay="0">
                  <p:rtn val="all"/>
                </p:endSync>
                <p:childTnLst>
                  <p:par>
                    <p:cTn id="123" fill="hold">
                      <p:stCondLst>
                        <p:cond delay="0"/>
                      </p:stCondLst>
                      <p:childTnLst>
                        <p:par>
                          <p:cTn id="124" fill="hold">
                            <p:stCondLst>
                              <p:cond delay="0"/>
                            </p:stCondLst>
                            <p:childTnLst>
                              <p:par>
                                <p:cTn id="125" presetID="22" presetClass="exit" presetSubtype="4" fill="hold" grpId="0" nodeType="clickEffect">
                                  <p:stCondLst>
                                    <p:cond delay="0"/>
                                  </p:stCondLst>
                                  <p:childTnLst>
                                    <p:animEffect transition="out" filter="wipe(down)">
                                      <p:cBhvr>
                                        <p:cTn id="126" dur="500"/>
                                        <p:tgtEl>
                                          <p:spTgt spid="88"/>
                                        </p:tgtEl>
                                      </p:cBhvr>
                                    </p:animEffect>
                                    <p:set>
                                      <p:cBhvr>
                                        <p:cTn id="127" dur="1" fill="hold">
                                          <p:stCondLst>
                                            <p:cond delay="499"/>
                                          </p:stCondLst>
                                        </p:cTn>
                                        <p:tgtEl>
                                          <p:spTgt spid="88"/>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128" restart="whenNotActive" fill="hold" evtFilter="cancelBubble" nodeType="interactiveSeq">
                <p:stCondLst>
                  <p:cond evt="onClick" delay="0">
                    <p:tgtEl>
                      <p:spTgt spid="106"/>
                    </p:tgtEl>
                  </p:cond>
                </p:stCondLst>
                <p:endSync evt="end" delay="0">
                  <p:rtn val="all"/>
                </p:endSync>
                <p:childTnLst>
                  <p:par>
                    <p:cTn id="129" fill="hold">
                      <p:stCondLst>
                        <p:cond delay="0"/>
                      </p:stCondLst>
                      <p:childTnLst>
                        <p:par>
                          <p:cTn id="130" fill="hold">
                            <p:stCondLst>
                              <p:cond delay="0"/>
                            </p:stCondLst>
                            <p:childTnLst>
                              <p:par>
                                <p:cTn id="131" presetID="22" presetClass="exit" presetSubtype="4" fill="hold" grpId="0" nodeType="clickEffect">
                                  <p:stCondLst>
                                    <p:cond delay="0"/>
                                  </p:stCondLst>
                                  <p:childTnLst>
                                    <p:animEffect transition="out" filter="wipe(down)">
                                      <p:cBhvr>
                                        <p:cTn id="132" dur="500"/>
                                        <p:tgtEl>
                                          <p:spTgt spid="106"/>
                                        </p:tgtEl>
                                      </p:cBhvr>
                                    </p:animEffect>
                                    <p:set>
                                      <p:cBhvr>
                                        <p:cTn id="133" dur="1" fill="hold">
                                          <p:stCondLst>
                                            <p:cond delay="4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134" restart="whenNotActive" fill="hold" evtFilter="cancelBubble" nodeType="interactiveSeq">
                <p:stCondLst>
                  <p:cond evt="onClick" delay="0">
                    <p:tgtEl>
                      <p:spTgt spid="99"/>
                    </p:tgtEl>
                  </p:cond>
                </p:stCondLst>
                <p:endSync evt="end" delay="0">
                  <p:rtn val="all"/>
                </p:endSync>
                <p:childTnLst>
                  <p:par>
                    <p:cTn id="135" fill="hold">
                      <p:stCondLst>
                        <p:cond delay="0"/>
                      </p:stCondLst>
                      <p:childTnLst>
                        <p:par>
                          <p:cTn id="136" fill="hold">
                            <p:stCondLst>
                              <p:cond delay="0"/>
                            </p:stCondLst>
                            <p:childTnLst>
                              <p:par>
                                <p:cTn id="137" presetID="22" presetClass="exit" presetSubtype="4" fill="hold" grpId="0" nodeType="clickEffect">
                                  <p:stCondLst>
                                    <p:cond delay="0"/>
                                  </p:stCondLst>
                                  <p:childTnLst>
                                    <p:animEffect transition="out" filter="wipe(down)">
                                      <p:cBhvr>
                                        <p:cTn id="138" dur="500"/>
                                        <p:tgtEl>
                                          <p:spTgt spid="99"/>
                                        </p:tgtEl>
                                      </p:cBhvr>
                                    </p:animEffect>
                                    <p:set>
                                      <p:cBhvr>
                                        <p:cTn id="139" dur="1" fill="hold">
                                          <p:stCondLst>
                                            <p:cond delay="499"/>
                                          </p:stCondLst>
                                        </p:cTn>
                                        <p:tgtEl>
                                          <p:spTgt spid="99"/>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140" restart="whenNotActive" fill="hold" evtFilter="cancelBubble" nodeType="interactiveSeq">
                <p:stCondLst>
                  <p:cond evt="onClick" delay="0">
                    <p:tgtEl>
                      <p:spTgt spid="105"/>
                    </p:tgtEl>
                  </p:cond>
                </p:stCondLst>
                <p:endSync evt="end" delay="0">
                  <p:rtn val="all"/>
                </p:endSync>
                <p:childTnLst>
                  <p:par>
                    <p:cTn id="141" fill="hold">
                      <p:stCondLst>
                        <p:cond delay="0"/>
                      </p:stCondLst>
                      <p:childTnLst>
                        <p:par>
                          <p:cTn id="142" fill="hold">
                            <p:stCondLst>
                              <p:cond delay="0"/>
                            </p:stCondLst>
                            <p:childTnLst>
                              <p:par>
                                <p:cTn id="143" presetID="22" presetClass="exit" presetSubtype="4" fill="hold" grpId="0" nodeType="clickEffect">
                                  <p:stCondLst>
                                    <p:cond delay="0"/>
                                  </p:stCondLst>
                                  <p:childTnLst>
                                    <p:animEffect transition="out" filter="wipe(down)">
                                      <p:cBhvr>
                                        <p:cTn id="144" dur="500"/>
                                        <p:tgtEl>
                                          <p:spTgt spid="105"/>
                                        </p:tgtEl>
                                      </p:cBhvr>
                                    </p:animEffect>
                                    <p:set>
                                      <p:cBhvr>
                                        <p:cTn id="145" dur="1" fill="hold">
                                          <p:stCondLst>
                                            <p:cond delay="499"/>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105"/>
                  </p:tgtEl>
                </p:cond>
              </p:nextCondLst>
            </p:seq>
            <p:seq concurrent="1" nextAc="seek">
              <p:cTn id="146" restart="whenNotActive" fill="hold" evtFilter="cancelBubble" nodeType="interactiveSeq">
                <p:stCondLst>
                  <p:cond evt="onClick" delay="0">
                    <p:tgtEl>
                      <p:spTgt spid="81"/>
                    </p:tgtEl>
                  </p:cond>
                </p:stCondLst>
                <p:endSync evt="end" delay="0">
                  <p:rtn val="all"/>
                </p:endSync>
                <p:childTnLst>
                  <p:par>
                    <p:cTn id="147" fill="hold">
                      <p:stCondLst>
                        <p:cond delay="0"/>
                      </p:stCondLst>
                      <p:childTnLst>
                        <p:par>
                          <p:cTn id="148" fill="hold">
                            <p:stCondLst>
                              <p:cond delay="0"/>
                            </p:stCondLst>
                            <p:childTnLst>
                              <p:par>
                                <p:cTn id="149" presetID="22" presetClass="exit" presetSubtype="4" fill="hold" grpId="0" nodeType="clickEffect">
                                  <p:stCondLst>
                                    <p:cond delay="0"/>
                                  </p:stCondLst>
                                  <p:childTnLst>
                                    <p:animEffect transition="out" filter="wipe(down)">
                                      <p:cBhvr>
                                        <p:cTn id="150" dur="500"/>
                                        <p:tgtEl>
                                          <p:spTgt spid="81"/>
                                        </p:tgtEl>
                                      </p:cBhvr>
                                    </p:animEffect>
                                    <p:set>
                                      <p:cBhvr>
                                        <p:cTn id="151" dur="1" fill="hold">
                                          <p:stCondLst>
                                            <p:cond delay="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152" restart="whenNotActive" fill="hold" evtFilter="cancelBubble" nodeType="interactiveSeq">
                <p:stCondLst>
                  <p:cond evt="onClick" delay="0">
                    <p:tgtEl>
                      <p:spTgt spid="85"/>
                    </p:tgtEl>
                  </p:cond>
                </p:stCondLst>
                <p:endSync evt="end" delay="0">
                  <p:rtn val="all"/>
                </p:endSync>
                <p:childTnLst>
                  <p:par>
                    <p:cTn id="153" fill="hold">
                      <p:stCondLst>
                        <p:cond delay="0"/>
                      </p:stCondLst>
                      <p:childTnLst>
                        <p:par>
                          <p:cTn id="154" fill="hold">
                            <p:stCondLst>
                              <p:cond delay="0"/>
                            </p:stCondLst>
                            <p:childTnLst>
                              <p:par>
                                <p:cTn id="155" presetID="22" presetClass="exit" presetSubtype="4" fill="hold" grpId="0" nodeType="clickEffect">
                                  <p:stCondLst>
                                    <p:cond delay="0"/>
                                  </p:stCondLst>
                                  <p:childTnLst>
                                    <p:animEffect transition="out" filter="wipe(down)">
                                      <p:cBhvr>
                                        <p:cTn id="156" dur="500"/>
                                        <p:tgtEl>
                                          <p:spTgt spid="85"/>
                                        </p:tgtEl>
                                      </p:cBhvr>
                                    </p:animEffect>
                                    <p:set>
                                      <p:cBhvr>
                                        <p:cTn id="157" dur="1" fill="hold">
                                          <p:stCondLst>
                                            <p:cond delay="499"/>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158" restart="whenNotActive" fill="hold" evtFilter="cancelBubble" nodeType="interactiveSeq">
                <p:stCondLst>
                  <p:cond evt="onClick" delay="0">
                    <p:tgtEl>
                      <p:spTgt spid="97"/>
                    </p:tgtEl>
                  </p:cond>
                </p:stCondLst>
                <p:endSync evt="end" delay="0">
                  <p:rtn val="all"/>
                </p:endSync>
                <p:childTnLst>
                  <p:par>
                    <p:cTn id="159" fill="hold">
                      <p:stCondLst>
                        <p:cond delay="0"/>
                      </p:stCondLst>
                      <p:childTnLst>
                        <p:par>
                          <p:cTn id="160" fill="hold">
                            <p:stCondLst>
                              <p:cond delay="0"/>
                            </p:stCondLst>
                            <p:childTnLst>
                              <p:par>
                                <p:cTn id="161" presetID="22" presetClass="exit" presetSubtype="4" fill="hold" grpId="0" nodeType="clickEffect">
                                  <p:stCondLst>
                                    <p:cond delay="0"/>
                                  </p:stCondLst>
                                  <p:childTnLst>
                                    <p:animEffect transition="out" filter="wipe(down)">
                                      <p:cBhvr>
                                        <p:cTn id="162" dur="500"/>
                                        <p:tgtEl>
                                          <p:spTgt spid="97"/>
                                        </p:tgtEl>
                                      </p:cBhvr>
                                    </p:animEffect>
                                    <p:set>
                                      <p:cBhvr>
                                        <p:cTn id="163" dur="1" fill="hold">
                                          <p:stCondLst>
                                            <p:cond delay="499"/>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97"/>
                  </p:tgtEl>
                </p:cond>
              </p:nextCondLst>
            </p:seq>
            <p:seq concurrent="1" nextAc="seek">
              <p:cTn id="164" restart="whenNotActive" fill="hold" evtFilter="cancelBubble" nodeType="interactiveSeq">
                <p:stCondLst>
                  <p:cond evt="onClick" delay="0">
                    <p:tgtEl>
                      <p:spTgt spid="94"/>
                    </p:tgtEl>
                  </p:cond>
                </p:stCondLst>
                <p:endSync evt="end" delay="0">
                  <p:rtn val="all"/>
                </p:endSync>
                <p:childTnLst>
                  <p:par>
                    <p:cTn id="165" fill="hold">
                      <p:stCondLst>
                        <p:cond delay="0"/>
                      </p:stCondLst>
                      <p:childTnLst>
                        <p:par>
                          <p:cTn id="166" fill="hold">
                            <p:stCondLst>
                              <p:cond delay="0"/>
                            </p:stCondLst>
                            <p:childTnLst>
                              <p:par>
                                <p:cTn id="167" presetID="22" presetClass="exit" presetSubtype="4" fill="hold" grpId="0" nodeType="clickEffect">
                                  <p:stCondLst>
                                    <p:cond delay="0"/>
                                  </p:stCondLst>
                                  <p:childTnLst>
                                    <p:animEffect transition="out" filter="wipe(down)">
                                      <p:cBhvr>
                                        <p:cTn id="168" dur="500"/>
                                        <p:tgtEl>
                                          <p:spTgt spid="94"/>
                                        </p:tgtEl>
                                      </p:cBhvr>
                                    </p:animEffect>
                                    <p:set>
                                      <p:cBhvr>
                                        <p:cTn id="169" dur="1" fill="hold">
                                          <p:stCondLst>
                                            <p:cond delay="499"/>
                                          </p:stCondLst>
                                        </p:cTn>
                                        <p:tgtEl>
                                          <p:spTgt spid="94"/>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70" restart="whenNotActive" fill="hold" evtFilter="cancelBubble" nodeType="interactiveSeq">
                <p:stCondLst>
                  <p:cond evt="onClick" delay="0">
                    <p:tgtEl>
                      <p:spTgt spid="77"/>
                    </p:tgtEl>
                  </p:cond>
                </p:stCondLst>
                <p:endSync evt="end" delay="0">
                  <p:rtn val="all"/>
                </p:endSync>
                <p:childTnLst>
                  <p:par>
                    <p:cTn id="171" fill="hold">
                      <p:stCondLst>
                        <p:cond delay="0"/>
                      </p:stCondLst>
                      <p:childTnLst>
                        <p:par>
                          <p:cTn id="172" fill="hold">
                            <p:stCondLst>
                              <p:cond delay="0"/>
                            </p:stCondLst>
                            <p:childTnLst>
                              <p:par>
                                <p:cTn id="173" presetID="22" presetClass="exit" presetSubtype="4" fill="hold" grpId="0" nodeType="clickEffect">
                                  <p:stCondLst>
                                    <p:cond delay="0"/>
                                  </p:stCondLst>
                                  <p:childTnLst>
                                    <p:animEffect transition="out" filter="wipe(down)">
                                      <p:cBhvr>
                                        <p:cTn id="174" dur="500"/>
                                        <p:tgtEl>
                                          <p:spTgt spid="77"/>
                                        </p:tgtEl>
                                      </p:cBhvr>
                                    </p:animEffect>
                                    <p:set>
                                      <p:cBhvr>
                                        <p:cTn id="175" dur="1" fill="hold">
                                          <p:stCondLst>
                                            <p:cond delay="4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77"/>
                  </p:tgtEl>
                </p:cond>
              </p:nextCondLst>
            </p:seq>
            <p:seq concurrent="1" nextAc="seek">
              <p:cTn id="176" restart="whenNotActive" fill="hold" evtFilter="cancelBubble" nodeType="interactiveSeq">
                <p:stCondLst>
                  <p:cond evt="onClick" delay="0">
                    <p:tgtEl>
                      <p:spTgt spid="104"/>
                    </p:tgtEl>
                  </p:cond>
                </p:stCondLst>
                <p:endSync evt="end" delay="0">
                  <p:rtn val="all"/>
                </p:endSync>
                <p:childTnLst>
                  <p:par>
                    <p:cTn id="177" fill="hold">
                      <p:stCondLst>
                        <p:cond delay="0"/>
                      </p:stCondLst>
                      <p:childTnLst>
                        <p:par>
                          <p:cTn id="178" fill="hold">
                            <p:stCondLst>
                              <p:cond delay="0"/>
                            </p:stCondLst>
                            <p:childTnLst>
                              <p:par>
                                <p:cTn id="179" presetID="22" presetClass="exit" presetSubtype="4" fill="hold" grpId="0" nodeType="clickEffect">
                                  <p:stCondLst>
                                    <p:cond delay="0"/>
                                  </p:stCondLst>
                                  <p:childTnLst>
                                    <p:animEffect transition="out" filter="wipe(down)">
                                      <p:cBhvr>
                                        <p:cTn id="180" dur="500"/>
                                        <p:tgtEl>
                                          <p:spTgt spid="104"/>
                                        </p:tgtEl>
                                      </p:cBhvr>
                                    </p:animEffect>
                                    <p:set>
                                      <p:cBhvr>
                                        <p:cTn id="181"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182" restart="whenNotActive" fill="hold" evtFilter="cancelBubble" nodeType="interactiveSeq">
                <p:stCondLst>
                  <p:cond evt="onClick" delay="0">
                    <p:tgtEl>
                      <p:spTgt spid="98"/>
                    </p:tgtEl>
                  </p:cond>
                </p:stCondLst>
                <p:endSync evt="end" delay="0">
                  <p:rtn val="all"/>
                </p:endSync>
                <p:childTnLst>
                  <p:par>
                    <p:cTn id="183" fill="hold">
                      <p:stCondLst>
                        <p:cond delay="0"/>
                      </p:stCondLst>
                      <p:childTnLst>
                        <p:par>
                          <p:cTn id="184" fill="hold">
                            <p:stCondLst>
                              <p:cond delay="0"/>
                            </p:stCondLst>
                            <p:childTnLst>
                              <p:par>
                                <p:cTn id="185" presetID="22" presetClass="exit" presetSubtype="4" fill="hold" grpId="0" nodeType="clickEffect">
                                  <p:stCondLst>
                                    <p:cond delay="0"/>
                                  </p:stCondLst>
                                  <p:childTnLst>
                                    <p:animEffect transition="out" filter="wipe(down)">
                                      <p:cBhvr>
                                        <p:cTn id="186" dur="500"/>
                                        <p:tgtEl>
                                          <p:spTgt spid="98"/>
                                        </p:tgtEl>
                                      </p:cBhvr>
                                    </p:animEffect>
                                    <p:set>
                                      <p:cBhvr>
                                        <p:cTn id="187" dur="1" fill="hold">
                                          <p:stCondLst>
                                            <p:cond delay="499"/>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188" restart="whenNotActive" fill="hold" evtFilter="cancelBubble" nodeType="interactiveSeq">
                <p:stCondLst>
                  <p:cond evt="onClick" delay="0">
                    <p:tgtEl>
                      <p:spTgt spid="93"/>
                    </p:tgtEl>
                  </p:cond>
                </p:stCondLst>
                <p:endSync evt="end" delay="0">
                  <p:rtn val="all"/>
                </p:endSync>
                <p:childTnLst>
                  <p:par>
                    <p:cTn id="189" fill="hold">
                      <p:stCondLst>
                        <p:cond delay="0"/>
                      </p:stCondLst>
                      <p:childTnLst>
                        <p:par>
                          <p:cTn id="190" fill="hold">
                            <p:stCondLst>
                              <p:cond delay="0"/>
                            </p:stCondLst>
                            <p:childTnLst>
                              <p:par>
                                <p:cTn id="191" presetID="22" presetClass="exit" presetSubtype="4" fill="hold" grpId="0" nodeType="clickEffect">
                                  <p:stCondLst>
                                    <p:cond delay="0"/>
                                  </p:stCondLst>
                                  <p:childTnLst>
                                    <p:animEffect transition="out" filter="wipe(down)">
                                      <p:cBhvr>
                                        <p:cTn id="192" dur="500"/>
                                        <p:tgtEl>
                                          <p:spTgt spid="93"/>
                                        </p:tgtEl>
                                      </p:cBhvr>
                                    </p:animEffect>
                                    <p:set>
                                      <p:cBhvr>
                                        <p:cTn id="193" dur="1" fill="hold">
                                          <p:stCondLst>
                                            <p:cond delay="499"/>
                                          </p:stCondLst>
                                        </p:cTn>
                                        <p:tgtEl>
                                          <p:spTgt spid="93"/>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194" restart="whenNotActive" fill="hold" evtFilter="cancelBubble" nodeType="interactiveSeq">
                <p:stCondLst>
                  <p:cond evt="onClick" delay="0">
                    <p:tgtEl>
                      <p:spTgt spid="89"/>
                    </p:tgtEl>
                  </p:cond>
                </p:stCondLst>
                <p:endSync evt="end" delay="0">
                  <p:rtn val="all"/>
                </p:endSync>
                <p:childTnLst>
                  <p:par>
                    <p:cTn id="195" fill="hold">
                      <p:stCondLst>
                        <p:cond delay="0"/>
                      </p:stCondLst>
                      <p:childTnLst>
                        <p:par>
                          <p:cTn id="196" fill="hold">
                            <p:stCondLst>
                              <p:cond delay="0"/>
                            </p:stCondLst>
                            <p:childTnLst>
                              <p:par>
                                <p:cTn id="197" presetID="22" presetClass="exit" presetSubtype="4" fill="hold" grpId="0" nodeType="clickEffect">
                                  <p:stCondLst>
                                    <p:cond delay="0"/>
                                  </p:stCondLst>
                                  <p:childTnLst>
                                    <p:animEffect transition="out" filter="wipe(down)">
                                      <p:cBhvr>
                                        <p:cTn id="198" dur="500"/>
                                        <p:tgtEl>
                                          <p:spTgt spid="89"/>
                                        </p:tgtEl>
                                      </p:cBhvr>
                                    </p:animEffect>
                                    <p:set>
                                      <p:cBhvr>
                                        <p:cTn id="199" dur="1" fill="hold">
                                          <p:stCondLst>
                                            <p:cond delay="499"/>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9"/>
                  </p:tgtEl>
                </p:cond>
              </p:nextCondLst>
            </p:seq>
            <p:seq concurrent="1" nextAc="seek">
              <p:cTn id="200" restart="whenNotActive" fill="hold" evtFilter="cancelBubble" nodeType="interactiveSeq">
                <p:stCondLst>
                  <p:cond evt="onClick" delay="0">
                    <p:tgtEl>
                      <p:spTgt spid="76"/>
                    </p:tgtEl>
                  </p:cond>
                </p:stCondLst>
                <p:endSync evt="end" delay="0">
                  <p:rtn val="all"/>
                </p:endSync>
                <p:childTnLst>
                  <p:par>
                    <p:cTn id="201" fill="hold">
                      <p:stCondLst>
                        <p:cond delay="0"/>
                      </p:stCondLst>
                      <p:childTnLst>
                        <p:par>
                          <p:cTn id="202" fill="hold">
                            <p:stCondLst>
                              <p:cond delay="0"/>
                            </p:stCondLst>
                            <p:childTnLst>
                              <p:par>
                                <p:cTn id="203" presetID="22" presetClass="exit" presetSubtype="4" fill="hold" grpId="0" nodeType="clickEffect">
                                  <p:stCondLst>
                                    <p:cond delay="0"/>
                                  </p:stCondLst>
                                  <p:childTnLst>
                                    <p:animEffect transition="out" filter="wipe(down)">
                                      <p:cBhvr>
                                        <p:cTn id="204" dur="500"/>
                                        <p:tgtEl>
                                          <p:spTgt spid="76"/>
                                        </p:tgtEl>
                                      </p:cBhvr>
                                    </p:animEffect>
                                    <p:set>
                                      <p:cBhvr>
                                        <p:cTn id="205" dur="1" fill="hold">
                                          <p:stCondLst>
                                            <p:cond delay="499"/>
                                          </p:stCondLst>
                                        </p:cTn>
                                        <p:tgtEl>
                                          <p:spTgt spid="76"/>
                                        </p:tgtEl>
                                        <p:attrNameLst>
                                          <p:attrName>style.visibility</p:attrName>
                                        </p:attrNameLst>
                                      </p:cBhvr>
                                      <p:to>
                                        <p:strVal val="hidden"/>
                                      </p:to>
                                    </p:set>
                                  </p:childTnLst>
                                </p:cTn>
                              </p:par>
                            </p:childTnLst>
                          </p:cTn>
                        </p:par>
                      </p:childTnLst>
                    </p:cTn>
                  </p:par>
                </p:childTnLst>
              </p:cTn>
              <p:nextCondLst>
                <p:cond evt="onClick" delay="0">
                  <p:tgtEl>
                    <p:spTgt spid="76"/>
                  </p:tgtEl>
                </p:cond>
              </p:nextCondLst>
            </p:seq>
          </p:childTnLst>
        </p:cTn>
      </p:par>
    </p:tnLst>
    <p:bldLst>
      <p:bldP spid="69"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ttps://electronicintifada.net/sites/default/files/styles/original_800w/public/2003-06/shubi483.gif?itok=WUfsPbfF&amp;timestamp=1448949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7264"/>
            <a:ext cx="12192000" cy="9137692"/>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Image result for israeli d-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192000" y="95865"/>
            <a:ext cx="6291527" cy="5200996"/>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4" name="Rectangle 3"/>
          <p:cNvSpPr/>
          <p:nvPr/>
        </p:nvSpPr>
        <p:spPr>
          <a:xfrm>
            <a:off x="-8620619" y="5219700"/>
            <a:ext cx="704410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April 2002</a:t>
            </a:r>
          </a:p>
        </p:txBody>
      </p:sp>
      <p:sp>
        <p:nvSpPr>
          <p:cNvPr id="8" name="TextBox 7">
            <a:extLst>
              <a:ext uri="{FF2B5EF4-FFF2-40B4-BE49-F238E27FC236}">
                <a16:creationId xmlns:a16="http://schemas.microsoft.com/office/drawing/2014/main" id="{1C36FEFA-CFC8-429E-9AA2-6A4F40B894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8E08BB3C-F4F1-464D-A2D1-73F3A9C2FD48}"/>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Palestinian family of five killed in a house demolition by Israeli.</a:t>
            </a:r>
          </a:p>
        </p:txBody>
      </p:sp>
      <p:sp>
        <p:nvSpPr>
          <p:cNvPr id="10" name="Rounded Rectangle 5">
            <a:extLst>
              <a:ext uri="{FF2B5EF4-FFF2-40B4-BE49-F238E27FC236}">
                <a16:creationId xmlns:a16="http://schemas.microsoft.com/office/drawing/2014/main" id="{5B009EDD-5963-41F6-A35E-55026D3F35F4}"/>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995141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6888 -0.00671 L 0.9306 -0.00324 " pathEditMode="relative" rAng="0" ptsTypes="AA">
                                      <p:cBhvr>
                                        <p:cTn id="6" dur="1000" fill="hold"/>
                                        <p:tgtEl>
                                          <p:spTgt spid="4"/>
                                        </p:tgtEl>
                                        <p:attrNameLst>
                                          <p:attrName>ppt_x</p:attrName>
                                          <p:attrName>ppt_y</p:attrName>
                                        </p:attrNameLst>
                                      </p:cBhvr>
                                      <p:rCtr x="-51914" y="162"/>
                                    </p:animMotion>
                                  </p:childTnLst>
                                </p:cTn>
                              </p:par>
                              <p:par>
                                <p:cTn id="7" presetID="42" presetClass="path" presetSubtype="0" accel="50000" decel="50000" fill="hold" nodeType="withEffect">
                                  <p:stCondLst>
                                    <p:cond delay="0"/>
                                  </p:stCondLst>
                                  <p:childTnLst>
                                    <p:animMotion origin="layout" path="M -2.70833E-6 4.44444E-6 L -0.51601 4.44444E-6 " pathEditMode="relative" rAng="0" ptsTypes="AA">
                                      <p:cBhvr>
                                        <p:cTn id="8" dur="2000" fill="hold"/>
                                        <p:tgtEl>
                                          <p:spTgt spid="23554"/>
                                        </p:tgtEl>
                                        <p:attrNameLst>
                                          <p:attrName>ppt_x</p:attrName>
                                          <p:attrName>ppt_y</p:attrName>
                                        </p:attrNameLst>
                                      </p:cBhvr>
                                      <p:rCtr x="-25807" y="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may contain: 1 person, standing, crowd and indo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82138"/>
            <a:ext cx="13208000" cy="684344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9" name="TextBox 8">
            <a:extLst>
              <a:ext uri="{FF2B5EF4-FFF2-40B4-BE49-F238E27FC236}">
                <a16:creationId xmlns:a16="http://schemas.microsoft.com/office/drawing/2014/main" id="{58BAE80F-C1AC-4C72-ABE1-9C200113B51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1692DB5-6031-4F9D-94F4-68FFD2A56E12}"/>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Ecumenical Accompaniment Programme started by the World Council of Churches to provide human rights observers in the West Bank.</a:t>
            </a:r>
          </a:p>
        </p:txBody>
      </p:sp>
      <p:sp>
        <p:nvSpPr>
          <p:cNvPr id="11" name="Rounded Rectangle 6">
            <a:extLst>
              <a:ext uri="{FF2B5EF4-FFF2-40B4-BE49-F238E27FC236}">
                <a16:creationId xmlns:a16="http://schemas.microsoft.com/office/drawing/2014/main" id="{9B291477-3497-4E4E-B850-B2667AA0C5BB}"/>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739105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208 -0.00671 L 0.9306 -0.00324 " pathEditMode="relative" rAng="0" ptsTypes="AA">
                                      <p:cBhvr>
                                        <p:cTn id="6" dur="1000" fill="hold"/>
                                        <p:tgtEl>
                                          <p:spTgt spid="4"/>
                                        </p:tgtEl>
                                        <p:attrNameLst>
                                          <p:attrName>ppt_x</p:attrName>
                                          <p:attrName>ppt_y</p:attrName>
                                        </p:attrNameLst>
                                      </p:cBhvr>
                                      <p:rCtr x="-43581"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3047 -0.57315 " pathEditMode="relative" rAng="0" ptsTypes="AA">
                                      <p:cBhvr>
                                        <p:cTn id="10" dur="1000" fill="hold"/>
                                        <p:tgtEl>
                                          <p:spTgt spid="10"/>
                                        </p:tgtEl>
                                        <p:attrNameLst>
                                          <p:attrName>ppt_x</p:attrName>
                                          <p:attrName>ppt_y</p:attrName>
                                        </p:attrNameLst>
                                      </p:cBhvr>
                                      <p:rCtr x="1523" y="-28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0E57-270C-4D8B-A7F6-AAD2FB75BFA1}"/>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6E5CEB2D-F0DD-4095-AC5A-CA5A772B15A0}"/>
              </a:ext>
            </a:extLst>
          </p:cNvPr>
          <p:cNvSpPr>
            <a:spLocks noGrp="1"/>
          </p:cNvSpPr>
          <p:nvPr>
            <p:ph idx="1"/>
          </p:nvPr>
        </p:nvSpPr>
        <p:spPr/>
        <p:txBody>
          <a:bodyPr/>
          <a:lstStyle/>
          <a:p>
            <a:endParaRPr lang="en-GB"/>
          </a:p>
        </p:txBody>
      </p:sp>
      <p:pic>
        <p:nvPicPr>
          <p:cNvPr id="3074" name="Picture 2">
            <a:extLst>
              <a:ext uri="{FF2B5EF4-FFF2-40B4-BE49-F238E27FC236}">
                <a16:creationId xmlns:a16="http://schemas.microsoft.com/office/drawing/2014/main" id="{C9FDD458-9FDC-4BE2-A087-7F9A76DB522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0251" y="365124"/>
            <a:ext cx="13128971" cy="70178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40B8D09B-5B4D-40D4-90A3-DAA578D77FF9}"/>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171382">
            <a:off x="13151417" y="-1088287"/>
            <a:ext cx="2937453" cy="4232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ECE8BEA5-685F-4ABA-885B-782E3DA90354}"/>
              </a:ext>
            </a:extLst>
          </p:cNvPr>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2005</a:t>
            </a:r>
          </a:p>
        </p:txBody>
      </p:sp>
      <p:sp>
        <p:nvSpPr>
          <p:cNvPr id="7" name="Rounded Rectangle 9">
            <a:extLst>
              <a:ext uri="{FF2B5EF4-FFF2-40B4-BE49-F238E27FC236}">
                <a16:creationId xmlns:a16="http://schemas.microsoft.com/office/drawing/2014/main" id="{C27044FB-3ABC-4383-BFA7-0C37C3DE6E2C}"/>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89DBB2C-54A7-4E6C-9044-A262A859082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EF49C06-4369-402A-BF59-244A617ADC7C}"/>
              </a:ext>
            </a:extLst>
          </p:cNvPr>
          <p:cNvSpPr/>
          <p:nvPr/>
        </p:nvSpPr>
        <p:spPr>
          <a:xfrm>
            <a:off x="3939091" y="6968140"/>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withdraws its settlements from occupied Gaza, although the area remains fenced in. Some Israeli settlers refuse to leave and are forcibly removed. Settlements continue to expand in the West Bank.</a:t>
            </a:r>
          </a:p>
        </p:txBody>
      </p:sp>
    </p:spTree>
    <p:extLst>
      <p:ext uri="{BB962C8B-B14F-4D97-AF65-F5344CB8AC3E}">
        <p14:creationId xmlns:p14="http://schemas.microsoft.com/office/powerpoint/2010/main" val="22735136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5833E-6 1.48148E-6 L -0.45846 0.4743 " pathEditMode="relative" rAng="0" ptsTypes="AA">
                                      <p:cBhvr>
                                        <p:cTn id="6" dur="1500" fill="hold"/>
                                        <p:tgtEl>
                                          <p:spTgt spid="3076"/>
                                        </p:tgtEl>
                                        <p:attrNameLst>
                                          <p:attrName>ppt_x</p:attrName>
                                          <p:attrName>ppt_y</p:attrName>
                                        </p:attrNameLst>
                                      </p:cBhvr>
                                      <p:rCtr x="-22930" y="23704"/>
                                    </p:animMotion>
                                  </p:childTnLst>
                                </p:cTn>
                              </p:par>
                              <p:par>
                                <p:cTn id="7" presetID="42" presetClass="path" presetSubtype="0" accel="50000" decel="50000" fill="hold" grpId="0" nodeType="withEffect">
                                  <p:stCondLst>
                                    <p:cond delay="0"/>
                                  </p:stCondLst>
                                  <p:childTnLst>
                                    <p:animMotion origin="layout" path="M 1.80938 -0.01944 L 0.9306 -0.00324 " pathEditMode="relative" rAng="0" ptsTypes="AA">
                                      <p:cBhvr>
                                        <p:cTn id="8" dur="1000" fill="hold"/>
                                        <p:tgtEl>
                                          <p:spTgt spid="6"/>
                                        </p:tgtEl>
                                        <p:attrNameLst>
                                          <p:attrName>ppt_x</p:attrName>
                                          <p:attrName>ppt_y</p:attrName>
                                        </p:attrNameLst>
                                      </p:cBhvr>
                                      <p:rCtr x="-43945" y="81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58333E-6 -3.7037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asin Rantisi Hamas Wahlkamp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8490"/>
            <a:ext cx="12192000" cy="6620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763500" y="-8598505"/>
            <a:ext cx="12212802" cy="797046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90566" y="-4613275"/>
            <a:ext cx="12192000" cy="810577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a:t>
            </a:r>
          </a:p>
        </p:txBody>
      </p:sp>
      <p:sp>
        <p:nvSpPr>
          <p:cNvPr id="7" name="Content Placeholder 6"/>
          <p:cNvSpPr>
            <a:spLocks noGrp="1"/>
          </p:cNvSpPr>
          <p:nvPr>
            <p:ph idx="1"/>
          </p:nvPr>
        </p:nvSpPr>
        <p:spPr/>
        <p:txBody>
          <a:bodyPr/>
          <a:lstStyle/>
          <a:p>
            <a:endParaRPr lang="en-GB" dirty="0"/>
          </a:p>
        </p:txBody>
      </p:sp>
      <p:sp>
        <p:nvSpPr>
          <p:cNvPr id="9" name="Rectangle 8"/>
          <p:cNvSpPr/>
          <p:nvPr/>
        </p:nvSpPr>
        <p:spPr>
          <a:xfrm>
            <a:off x="-15811500" y="4313128"/>
            <a:ext cx="6096000" cy="1477328"/>
          </a:xfrm>
          <a:prstGeom prst="rect">
            <a:avLst/>
          </a:prstGeom>
        </p:spPr>
        <p:txBody>
          <a:bodyPr>
            <a:spAutoFit/>
          </a:bodyPr>
          <a:lstStyle/>
          <a:p>
            <a:r>
              <a:rPr lang="en-GB">
                <a:solidFill>
                  <a:srgbClr val="222222"/>
                </a:solidFill>
                <a:latin typeface="Arial" panose="020B0604020202020204" pitchFamily="34" charset="0"/>
              </a:rPr>
              <a:t>A </a:t>
            </a:r>
            <a:r>
              <a:rPr lang="en-GB">
                <a:solidFill>
                  <a:srgbClr val="0B0080"/>
                </a:solidFill>
                <a:latin typeface="Arial" panose="020B0604020202020204" pitchFamily="34" charset="0"/>
                <a:hlinkClick r:id="rId6" tooltip="Sidon"/>
              </a:rPr>
              <a:t>Sidon</a:t>
            </a:r>
            <a:r>
              <a:rPr lang="en-GB">
                <a:solidFill>
                  <a:srgbClr val="222222"/>
                </a:solidFill>
                <a:latin typeface="Arial" panose="020B0604020202020204" pitchFamily="34" charset="0"/>
              </a:rPr>
              <a:t>, Lebanon, </a:t>
            </a:r>
            <a:r>
              <a:rPr lang="en-GB">
                <a:solidFill>
                  <a:srgbClr val="0B0080"/>
                </a:solidFill>
                <a:latin typeface="Arial" panose="020B0604020202020204" pitchFamily="34" charset="0"/>
                <a:hlinkClick r:id="rId7" tooltip="Mosque"/>
              </a:rPr>
              <a:t>mosque</a:t>
            </a:r>
            <a:r>
              <a:rPr lang="en-GB">
                <a:solidFill>
                  <a:srgbClr val="222222"/>
                </a:solidFill>
                <a:latin typeface="Arial" panose="020B0604020202020204" pitchFamily="34" charset="0"/>
              </a:rPr>
              <a:t> in rubble after an airstrike, </a:t>
            </a:r>
            <a:r>
              <a:rPr lang="en-GB" u="sng">
                <a:solidFill>
                  <a:srgbClr val="0B0080"/>
                </a:solidFill>
                <a:latin typeface="Arial" panose="020B0604020202020204" pitchFamily="34" charset="0"/>
                <a:hlinkClick r:id="rId8" tooltip="July 25"/>
              </a:rPr>
              <a:t>July 25</a:t>
            </a:r>
            <a:r>
              <a:rPr lang="en-GB">
                <a:solidFill>
                  <a:srgbClr val="222222"/>
                </a:solidFill>
                <a:latin typeface="Arial" panose="020B0604020202020204" pitchFamily="34" charset="0"/>
              </a:rPr>
              <a:t>.</a:t>
            </a:r>
          </a:p>
          <a:p>
            <a:r>
              <a:rPr lang="en-GB"/>
              <a:t>Flickr user Koldo [CC BY-SA 2.0 (https://creativecommons.org/licenses/by-sa/2.0)], via Wikimedia Commons</a:t>
            </a:r>
            <a:endParaRPr lang="en-GB" dirty="0"/>
          </a:p>
        </p:txBody>
      </p:sp>
      <p:sp>
        <p:nvSpPr>
          <p:cNvPr id="3" name="Rectangle 2"/>
          <p:cNvSpPr/>
          <p:nvPr/>
        </p:nvSpPr>
        <p:spPr>
          <a:xfrm>
            <a:off x="505309" y="-7289166"/>
            <a:ext cx="6096000" cy="1477328"/>
          </a:xfrm>
          <a:prstGeom prst="rect">
            <a:avLst/>
          </a:prstGeom>
        </p:spPr>
        <p:txBody>
          <a:bodyPr>
            <a:spAutoFit/>
          </a:bodyPr>
          <a:lstStyle/>
          <a:p>
            <a:r>
              <a:rPr lang="en-GB" dirty="0">
                <a:latin typeface="Arial" panose="020B0604020202020204" pitchFamily="34" charset="0"/>
                <a:cs typeface="Arial" panose="020B0604020202020204" pitchFamily="34" charset="0"/>
              </a:rPr>
              <a:t>An Israeli soldier tosses a grenade into a Hezbollah bunker.</a:t>
            </a:r>
          </a:p>
          <a:p>
            <a:r>
              <a:rPr lang="en-GB" dirty="0"/>
              <a:t>Israel </a:t>
            </a:r>
            <a:r>
              <a:rPr lang="en-GB" dirty="0" err="1"/>
              <a:t>Defense</a:t>
            </a:r>
            <a:r>
              <a:rPr lang="en-GB" dirty="0"/>
              <a:t> Forces [CC BY 2.0 (https://creativecommons.org/licenses/by/2.0)], via Wikimedia Commons </a:t>
            </a:r>
            <a:endParaRPr lang="en-US" dirty="0"/>
          </a:p>
        </p:txBody>
      </p:sp>
      <p:sp>
        <p:nvSpPr>
          <p:cNvPr id="11" name="TextBox 10">
            <a:extLst>
              <a:ext uri="{FF2B5EF4-FFF2-40B4-BE49-F238E27FC236}">
                <a16:creationId xmlns:a16="http://schemas.microsoft.com/office/drawing/2014/main" id="{5E7A7473-9E59-49A4-9341-E2E2E3998BB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266987A3-8BB0-4770-99BD-870384A23682}"/>
              </a:ext>
            </a:extLst>
          </p:cNvPr>
          <p:cNvSpPr/>
          <p:nvPr/>
        </p:nvSpPr>
        <p:spPr>
          <a:xfrm>
            <a:off x="1710813" y="6968140"/>
            <a:ext cx="9675334"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Hamas, a group which uses violence against Israelis, elected in Gaza.</a:t>
            </a:r>
          </a:p>
          <a:p>
            <a:pPr algn="ctr"/>
            <a:r>
              <a:rPr lang="en-GB" sz="2400" dirty="0">
                <a:solidFill>
                  <a:schemeClr val="tx1"/>
                </a:solidFill>
                <a:latin typeface="Arial" panose="020B0604020202020204" pitchFamily="34" charset="0"/>
                <a:cs typeface="Arial" panose="020B0604020202020204" pitchFamily="34" charset="0"/>
              </a:rPr>
              <a:t>Israel fights wars against Hamas in Gaza and </a:t>
            </a:r>
            <a:r>
              <a:rPr lang="en-GB" sz="2400" dirty="0" err="1">
                <a:solidFill>
                  <a:schemeClr val="tx1"/>
                </a:solidFill>
                <a:latin typeface="Arial" panose="020B0604020202020204" pitchFamily="34" charset="0"/>
                <a:cs typeface="Arial" panose="020B0604020202020204" pitchFamily="34" charset="0"/>
              </a:rPr>
              <a:t>Hezbullah</a:t>
            </a:r>
            <a:r>
              <a:rPr lang="en-GB" sz="2400" dirty="0">
                <a:solidFill>
                  <a:schemeClr val="tx1"/>
                </a:solidFill>
                <a:latin typeface="Arial" panose="020B0604020202020204" pitchFamily="34" charset="0"/>
                <a:cs typeface="Arial" panose="020B0604020202020204" pitchFamily="34" charset="0"/>
              </a:rPr>
              <a:t> in Lebanon.</a:t>
            </a:r>
          </a:p>
          <a:p>
            <a:pPr algn="ctr"/>
            <a:r>
              <a:rPr lang="en-GB" sz="2400" dirty="0">
                <a:solidFill>
                  <a:schemeClr val="tx1"/>
                </a:solidFill>
                <a:latin typeface="Arial" panose="020B0604020202020204" pitchFamily="34" charset="0"/>
                <a:cs typeface="Arial" panose="020B0604020202020204" pitchFamily="34" charset="0"/>
              </a:rPr>
              <a:t>This picture of an Hamas rally is actually from Ramallah, not Gaza.</a:t>
            </a:r>
          </a:p>
        </p:txBody>
      </p:sp>
      <p:sp>
        <p:nvSpPr>
          <p:cNvPr id="13" name="Rounded Rectangle 5">
            <a:extLst>
              <a:ext uri="{FF2B5EF4-FFF2-40B4-BE49-F238E27FC236}">
                <a16:creationId xmlns:a16="http://schemas.microsoft.com/office/drawing/2014/main" id="{A5B2F9C2-B44A-45B6-9DDA-3A91800303E1}"/>
              </a:ext>
            </a:extLst>
          </p:cNvPr>
          <p:cNvSpPr/>
          <p:nvPr/>
        </p:nvSpPr>
        <p:spPr>
          <a:xfrm>
            <a:off x="10363200" y="6550083"/>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7006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938 -0.01944 L 0.9306 -0.00324 " pathEditMode="relative" rAng="0" ptsTypes="AA">
                                      <p:cBhvr>
                                        <p:cTn id="6" dur="1000" fill="hold"/>
                                        <p:tgtEl>
                                          <p:spTgt spid="4"/>
                                        </p:tgtEl>
                                        <p:attrNameLst>
                                          <p:attrName>ppt_x</p:attrName>
                                          <p:attrName>ppt_y</p:attrName>
                                        </p:attrNameLst>
                                      </p:cBhvr>
                                      <p:rCtr x="-43945" y="81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7037E-6 L -0.00534 -0.91296 " pathEditMode="relative" rAng="0" ptsTypes="AA">
                                      <p:cBhvr>
                                        <p:cTn id="10" dur="1000" fill="hold"/>
                                        <p:tgtEl>
                                          <p:spTgt spid="12"/>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a/af/Artillery_Corps_in_Gaza_%2814550733300%29a.jpg/1920px-Artillery_Corps_in_Gaza_%2814550733300%29a.jpg"/>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2866626" y="-1790701"/>
            <a:ext cx="15058626" cy="114685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160386" y="0"/>
            <a:ext cx="5880213" cy="4410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p:txBody>
          <a:bodyPr/>
          <a:lstStyle/>
          <a:p>
            <a:endParaRPr lang="en-GB"/>
          </a:p>
        </p:txBody>
      </p:sp>
      <p:sp>
        <p:nvSpPr>
          <p:cNvPr id="4" name="Rectangle 3"/>
          <p:cNvSpPr/>
          <p:nvPr/>
        </p:nvSpPr>
        <p:spPr>
          <a:xfrm>
            <a:off x="-11322103" y="5288340"/>
            <a:ext cx="10854254"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2006, 08, 12, 14</a:t>
            </a:r>
          </a:p>
        </p:txBody>
      </p:sp>
      <p:sp>
        <p:nvSpPr>
          <p:cNvPr id="6" name="Rounded Rectangle 5"/>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pic>
        <p:nvPicPr>
          <p:cNvPr id="3" name="Picture 2" descr="https://upload.wikimedia.org/wikipedia/commons/b/ba/Gazasmok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0877" y="-5962652"/>
            <a:ext cx="5153025" cy="41719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4C3D74A-1D9B-40FC-8315-E93BFA1DA3D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9B1F8067-CDFA-46A8-9B6F-40A7E43953B3}"/>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Israel continually blockades the Gaza Strip </a:t>
            </a:r>
            <a:r>
              <a:rPr lang="en-GB" sz="2400" dirty="0">
                <a:solidFill>
                  <a:schemeClr val="tx1"/>
                </a:solidFill>
              </a:rPr>
              <a:t>and conducts several bombing campaigns, arguing it needs to stop Palestinian militant attacks.</a:t>
            </a:r>
          </a:p>
        </p:txBody>
      </p:sp>
    </p:spTree>
    <p:extLst>
      <p:ext uri="{BB962C8B-B14F-4D97-AF65-F5344CB8AC3E}">
        <p14:creationId xmlns:p14="http://schemas.microsoft.com/office/powerpoint/2010/main" val="163660492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12382 -0.00371 L 0.94284 -0.00209 " pathEditMode="relative" rAng="0" ptsTypes="AA">
                                      <p:cBhvr>
                                        <p:cTn id="6" dur="1000" fill="hold"/>
                                        <p:tgtEl>
                                          <p:spTgt spid="4"/>
                                        </p:tgtEl>
                                        <p:attrNameLst>
                                          <p:attrName>ppt_x</p:attrName>
                                          <p:attrName>ppt_y</p:attrName>
                                        </p:attrNameLst>
                                      </p:cBhvr>
                                      <p:rCtr x="-59049" y="69"/>
                                    </p:animMotion>
                                  </p:childTnLst>
                                </p:cTn>
                              </p:par>
                              <p:par>
                                <p:cTn id="7" presetID="42" presetClass="path" presetSubtype="0" accel="50000" decel="50000" fill="hold" nodeType="withEffect">
                                  <p:stCondLst>
                                    <p:cond delay="0"/>
                                  </p:stCondLst>
                                  <p:childTnLst>
                                    <p:animMotion origin="layout" path="M -4.16667E-6 2.22222E-6 L -0.65885 0.19328 " pathEditMode="relative" rAng="0" ptsTypes="AA">
                                      <p:cBhvr>
                                        <p:cTn id="8" dur="2000" fill="hold"/>
                                        <p:tgtEl>
                                          <p:spTgt spid="5"/>
                                        </p:tgtEl>
                                        <p:attrNameLst>
                                          <p:attrName>ppt_x</p:attrName>
                                          <p:attrName>ppt_y</p:attrName>
                                        </p:attrNameLst>
                                      </p:cBhvr>
                                      <p:rCtr x="-32943" y="965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6.25E-7 -4.81481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mage result for ireland recognises palestin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36466" y="1129260"/>
            <a:ext cx="9573548" cy="491732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weden fla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2118" y="811418"/>
            <a:ext cx="3654246" cy="3654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2118" y="4144327"/>
            <a:ext cx="3571568" cy="1785784"/>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2016</a:t>
            </a:r>
          </a:p>
        </p:txBody>
      </p:sp>
      <p:sp>
        <p:nvSpPr>
          <p:cNvPr id="3" name="Oval 2">
            <a:extLst>
              <a:ext uri="{FF2B5EF4-FFF2-40B4-BE49-F238E27FC236}">
                <a16:creationId xmlns:a16="http://schemas.microsoft.com/office/drawing/2014/main" id="{AA9509D8-DA30-4946-994F-088CE2FE8154}"/>
              </a:ext>
            </a:extLst>
          </p:cNvPr>
          <p:cNvSpPr/>
          <p:nvPr/>
        </p:nvSpPr>
        <p:spPr>
          <a:xfrm>
            <a:off x="7443304" y="1338953"/>
            <a:ext cx="712837" cy="6995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3922C303-7C17-488B-A8C7-286391C9499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F6AACF09-2929-4AF7-8DA2-2196EEC82590}"/>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Sweden becomes one of 136 countries to recognise Palestine as a nation state. The UK still does not recognise Palestine.</a:t>
            </a:r>
          </a:p>
        </p:txBody>
      </p:sp>
      <p:sp>
        <p:nvSpPr>
          <p:cNvPr id="13" name="Rounded Rectangle 8">
            <a:extLst>
              <a:ext uri="{FF2B5EF4-FFF2-40B4-BE49-F238E27FC236}">
                <a16:creationId xmlns:a16="http://schemas.microsoft.com/office/drawing/2014/main" id="{053EB1FB-FAF0-463D-9E0D-1AB591DDFA44}"/>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06515C2-FB3E-44A0-B678-8813047A0811}"/>
              </a:ext>
            </a:extLst>
          </p:cNvPr>
          <p:cNvSpPr/>
          <p:nvPr/>
        </p:nvSpPr>
        <p:spPr>
          <a:xfrm>
            <a:off x="7994192" y="2144426"/>
            <a:ext cx="712837" cy="6995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619828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7383 -0.00671 L 0.9306 -0.00324 " pathEditMode="relative" rAng="0" ptsTypes="AA">
                                      <p:cBhvr>
                                        <p:cTn id="6" dur="1000" fill="hold"/>
                                        <p:tgtEl>
                                          <p:spTgt spid="4"/>
                                        </p:tgtEl>
                                        <p:attrNameLst>
                                          <p:attrName>ppt_x</p:attrName>
                                          <p:attrName>ppt_y</p:attrName>
                                        </p:attrNameLst>
                                      </p:cBhvr>
                                      <p:rCtr x="-37161"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4.81481E-6 L -0.00326 -0.66064 " pathEditMode="relative" rAng="0" ptsTypes="AA">
                                      <p:cBhvr>
                                        <p:cTn id="10" dur="1000" fill="hold"/>
                                        <p:tgtEl>
                                          <p:spTgt spid="12"/>
                                        </p:tgtEl>
                                        <p:attrNameLst>
                                          <p:attrName>ppt_x</p:attrName>
                                          <p:attrName>ppt_y</p:attrName>
                                        </p:attrNameLst>
                                      </p:cBhvr>
                                      <p:rCtr x="-169" y="-330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1" y="382136"/>
            <a:ext cx="12254451" cy="6515146"/>
          </a:xfrm>
          <a:prstGeom prst="rect">
            <a:avLst/>
          </a:prstGeom>
        </p:spPr>
      </p:pic>
      <p:sp>
        <p:nvSpPr>
          <p:cNvPr id="2" name="Title 1"/>
          <p:cNvSpPr>
            <a:spLocks noGrp="1"/>
          </p:cNvSpPr>
          <p:nvPr>
            <p:ph type="title"/>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2017</a:t>
            </a:r>
          </a:p>
        </p:txBody>
      </p:sp>
      <p:sp>
        <p:nvSpPr>
          <p:cNvPr id="6" name="Rounded Rectangle 5"/>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508058" y="4961034"/>
            <a:ext cx="1501037" cy="1269242"/>
          </a:xfrm>
          <a:prstGeom prst="actionButtonForwardNex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6B752F3-95F7-495B-B672-CA227CA155C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6EACEE7-A77C-4EA9-A5F0-1672B05B9EED}"/>
              </a:ext>
            </a:extLst>
          </p:cNvPr>
          <p:cNvSpPr/>
          <p:nvPr/>
        </p:nvSpPr>
        <p:spPr>
          <a:xfrm>
            <a:off x="3106994" y="6897282"/>
            <a:ext cx="7256206" cy="140894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President Donald Trump changes USA policy, recognising Jerusalem as Israel’s capital. </a:t>
            </a:r>
          </a:p>
          <a:p>
            <a:pPr algn="ctr"/>
            <a:r>
              <a:rPr lang="en-GB" sz="2400" b="1" dirty="0">
                <a:solidFill>
                  <a:schemeClr val="tx1"/>
                </a:solidFill>
              </a:rPr>
              <a:t>Palestinians who see East Jerusalem as their capital are enraged.</a:t>
            </a:r>
          </a:p>
        </p:txBody>
      </p:sp>
    </p:spTree>
    <p:extLst>
      <p:ext uri="{BB962C8B-B14F-4D97-AF65-F5344CB8AC3E}">
        <p14:creationId xmlns:p14="http://schemas.microsoft.com/office/powerpoint/2010/main" val="293271378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2824 L 0.9306 -0.00324 " pathEditMode="relative" rAng="0" ptsTypes="AA">
                                      <p:cBhvr>
                                        <p:cTn id="6" dur="1000" fill="hold"/>
                                        <p:tgtEl>
                                          <p:spTgt spid="4"/>
                                        </p:tgtEl>
                                        <p:attrNameLst>
                                          <p:attrName>ppt_x</p:attrName>
                                          <p:attrName>ppt_y</p:attrName>
                                        </p:attrNameLst>
                                      </p:cBhvr>
                                      <p:rCtr x="-45156" y="1250"/>
                                    </p:animMotion>
                                  </p:childTnLst>
                                </p:cTn>
                              </p:par>
                              <p:par>
                                <p:cTn id="7" presetID="42" presetClass="path" presetSubtype="0" accel="50000" decel="50000" fill="hold" grpId="0" nodeType="withEffect">
                                  <p:stCondLst>
                                    <p:cond delay="0"/>
                                  </p:stCondLst>
                                  <p:childTnLst>
                                    <p:animMotion origin="layout" path="M 0 -2.22222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75E-6 -3.33333E-6 L -0.01041 -0.46458 " pathEditMode="relative" rAng="0" ptsTypes="AA">
                                      <p:cBhvr>
                                        <p:cTn id="12" dur="1000" fill="hold"/>
                                        <p:tgtEl>
                                          <p:spTgt spid="9"/>
                                        </p:tgtEl>
                                        <p:attrNameLst>
                                          <p:attrName>ppt_x</p:attrName>
                                          <p:attrName>ppt_y</p:attrName>
                                        </p:attrNameLst>
                                      </p:cBhvr>
                                      <p:rCtr x="-521" y="-23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palestinechronicle.com/wp-content/uploads/2018/03/Untitled-design-4-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2775" y="365125"/>
            <a:ext cx="12217549" cy="721457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5" name="Rectangle 4"/>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2018</a:t>
            </a:r>
          </a:p>
        </p:txBody>
      </p:sp>
      <p:sp>
        <p:nvSpPr>
          <p:cNvPr id="6" name="Rounded Rectangle 5"/>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204774" y="5003586"/>
            <a:ext cx="1501037" cy="1269242"/>
          </a:xfrm>
          <a:prstGeom prst="actionButtonForwardNex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008000"/>
              </a:highlight>
            </a:endParaRPr>
          </a:p>
        </p:txBody>
      </p:sp>
      <p:sp>
        <p:nvSpPr>
          <p:cNvPr id="8" name="TextBox 7">
            <a:extLst>
              <a:ext uri="{FF2B5EF4-FFF2-40B4-BE49-F238E27FC236}">
                <a16:creationId xmlns:a16="http://schemas.microsoft.com/office/drawing/2014/main" id="{CD63544E-8CB9-4706-82EB-1F51CAC5C6D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D5D249A5-85C8-4624-8911-B0BAE3CB8D63}"/>
              </a:ext>
            </a:extLst>
          </p:cNvPr>
          <p:cNvSpPr/>
          <p:nvPr/>
        </p:nvSpPr>
        <p:spPr>
          <a:xfrm>
            <a:off x="2750002" y="7172461"/>
            <a:ext cx="7256206" cy="22172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The Great March of Return</a:t>
            </a:r>
          </a:p>
          <a:p>
            <a:pPr algn="ctr"/>
            <a:r>
              <a:rPr lang="en-GB" sz="2400" dirty="0">
                <a:solidFill>
                  <a:schemeClr val="tx1"/>
                </a:solidFill>
                <a:latin typeface="Arial" panose="020B0604020202020204" pitchFamily="34" charset="0"/>
                <a:cs typeface="Arial" panose="020B0604020202020204" pitchFamily="34" charset="0"/>
              </a:rPr>
              <a:t>sees 6 weeks of largely nonviolent protest by Palestinians in Gaza, protesting the blockade of Palestinian territory and calling for refugees right to return. 150 Palestinians are killed by Israeli forces.</a:t>
            </a:r>
          </a:p>
        </p:txBody>
      </p:sp>
    </p:spTree>
    <p:extLst>
      <p:ext uri="{BB962C8B-B14F-4D97-AF65-F5344CB8AC3E}">
        <p14:creationId xmlns:p14="http://schemas.microsoft.com/office/powerpoint/2010/main" val="2900310991"/>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707 -0.01527 L 0.9306 -0.00324 " pathEditMode="relative" rAng="0" ptsTypes="AA">
                                      <p:cBhvr>
                                        <p:cTn id="6" dur="1000" fill="hold"/>
                                        <p:tgtEl>
                                          <p:spTgt spid="5"/>
                                        </p:tgtEl>
                                        <p:attrNameLst>
                                          <p:attrName>ppt_x</p:attrName>
                                          <p:attrName>ppt_y</p:attrName>
                                        </p:attrNameLst>
                                      </p:cBhvr>
                                      <p:rCtr x="-42005" y="602"/>
                                    </p:animMotion>
                                  </p:childTnLst>
                                </p:cTn>
                              </p:par>
                              <p:par>
                                <p:cTn id="7" presetID="42" presetClass="path" presetSubtype="0" accel="50000" decel="50000" fill="hold" grpId="0" nodeType="withEffect">
                                  <p:stCondLst>
                                    <p:cond delay="0"/>
                                  </p:stCondLst>
                                  <p:childTnLst>
                                    <p:animMotion origin="layout" path="M -2.08333E-7 -7.40741E-7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125E-6 2.59259E-6 L 0.00416 -0.80185 " pathEditMode="relative" rAng="0" ptsTypes="AA">
                                      <p:cBhvr>
                                        <p:cTn id="12" dur="1000" fill="hold"/>
                                        <p:tgtEl>
                                          <p:spTgt spid="9"/>
                                        </p:tgtEl>
                                        <p:attrNameLst>
                                          <p:attrName>ppt_x</p:attrName>
                                          <p:attrName>ppt_y</p:attrName>
                                        </p:attrNameLst>
                                      </p:cBhvr>
                                      <p:rCtr x="208" y="-4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365125"/>
            <a:ext cx="12331077" cy="9248308"/>
          </a:xfrm>
        </p:spPr>
      </p:pic>
      <p:sp>
        <p:nvSpPr>
          <p:cNvPr id="5" name="Rectangle 4"/>
          <p:cNvSpPr/>
          <p:nvPr/>
        </p:nvSpPr>
        <p:spPr>
          <a:xfrm>
            <a:off x="-6968624" y="5219700"/>
            <a:ext cx="374012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84BC</a:t>
            </a:r>
          </a:p>
        </p:txBody>
      </p:sp>
      <p:pic>
        <p:nvPicPr>
          <p:cNvPr id="15362" name="Picture 2" descr="Relief carving depicting Roman soldiers carrying a menorah and other artifac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0200" y="-722467"/>
            <a:ext cx="15001875" cy="8372476"/>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9" name="Action Button: Forward or Next 8">
            <a:hlinkClick r:id="rId5" highlightClick="1"/>
          </p:cNvPr>
          <p:cNvSpPr/>
          <p:nvPr/>
        </p:nvSpPr>
        <p:spPr>
          <a:xfrm>
            <a:off x="12506440" y="4989279"/>
            <a:ext cx="1501037" cy="1269242"/>
          </a:xfrm>
          <a:prstGeom prst="actionButtonForwardNext">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allout: Up Arrow 2">
            <a:extLst>
              <a:ext uri="{FF2B5EF4-FFF2-40B4-BE49-F238E27FC236}">
                <a16:creationId xmlns:a16="http://schemas.microsoft.com/office/drawing/2014/main" id="{5357745C-C00C-4EC8-9700-E67DBC94ADEC}"/>
              </a:ext>
            </a:extLst>
          </p:cNvPr>
          <p:cNvSpPr/>
          <p:nvPr/>
        </p:nvSpPr>
        <p:spPr>
          <a:xfrm>
            <a:off x="2393011" y="6492875"/>
            <a:ext cx="7970189" cy="2981326"/>
          </a:xfrm>
          <a:prstGeom prst="upArrowCallout">
            <a:avLst>
              <a:gd name="adj1" fmla="val 0"/>
              <a:gd name="adj2" fmla="val 25622"/>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Romans</a:t>
            </a:r>
            <a:r>
              <a:rPr lang="en-GB" sz="2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take control of the independent Kingdom of Judea. </a:t>
            </a:r>
            <a:r>
              <a:rPr lang="en-US" sz="2400" dirty="0">
                <a:solidFill>
                  <a:schemeClr val="tx1"/>
                </a:solidFill>
                <a:effectLst/>
                <a:latin typeface="Arial" panose="020B0604020202020204" pitchFamily="34" charset="0"/>
                <a:cs typeface="Arial" panose="020B0604020202020204" pitchFamily="34" charset="0"/>
              </a:rPr>
              <a:t>The</a:t>
            </a:r>
            <a:r>
              <a:rPr lang="en-US" sz="2400" baseline="0" dirty="0">
                <a:solidFill>
                  <a:schemeClr val="tx1"/>
                </a:solidFill>
                <a:effectLst/>
                <a:latin typeface="Arial" panose="020B0604020202020204" pitchFamily="34" charset="0"/>
                <a:cs typeface="Arial" panose="020B0604020202020204" pitchFamily="34" charset="0"/>
              </a:rPr>
              <a:t> Romans destroy the Jerusalem Temple.</a:t>
            </a:r>
            <a:endParaRPr lang="en-GB" sz="2400" dirty="0">
              <a:solidFill>
                <a:schemeClr val="tx1"/>
              </a:solidFill>
              <a:latin typeface="Arial" panose="020B0604020202020204" pitchFamily="34" charset="0"/>
              <a:cs typeface="Arial" panose="020B0604020202020204" pitchFamily="34" charset="0"/>
            </a:endParaRPr>
          </a:p>
          <a:p>
            <a:pPr algn="ctr"/>
            <a:endParaRPr lang="en-GB" dirty="0"/>
          </a:p>
        </p:txBody>
      </p:sp>
      <p:sp>
        <p:nvSpPr>
          <p:cNvPr id="6" name="TextBox 5">
            <a:extLst>
              <a:ext uri="{FF2B5EF4-FFF2-40B4-BE49-F238E27FC236}">
                <a16:creationId xmlns:a16="http://schemas.microsoft.com/office/drawing/2014/main" id="{522A1918-AA7B-48F0-B3D1-DBE8849C07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245538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69 -0.01088 L 0.9306 -0.00324 " pathEditMode="relative" rAng="0" ptsTypes="AA">
                                      <p:cBhvr>
                                        <p:cTn id="6" dur="1000" fill="hold"/>
                                        <p:tgtEl>
                                          <p:spTgt spid="5"/>
                                        </p:tgtEl>
                                        <p:attrNameLst>
                                          <p:attrName>ppt_x</p:attrName>
                                          <p:attrName>ppt_y</p:attrName>
                                        </p:attrNameLst>
                                      </p:cBhvr>
                                      <p:rCtr x="-43815" y="370"/>
                                    </p:animMotion>
                                  </p:childTnLst>
                                </p:cTn>
                              </p:par>
                              <p:par>
                                <p:cTn id="7" presetID="42" presetClass="path" presetSubtype="0" accel="50000" decel="50000" fill="hold" grpId="0" nodeType="withEffect">
                                  <p:stCondLst>
                                    <p:cond delay="0"/>
                                  </p:stCondLst>
                                  <p:childTnLst>
                                    <p:animMotion origin="layout" path="M 2.08333E-7 2.59259E-6 L -0.15703 0.0037 " pathEditMode="relative" rAng="0" ptsTypes="AA">
                                      <p:cBhvr>
                                        <p:cTn id="8" dur="2000" fill="hold"/>
                                        <p:tgtEl>
                                          <p:spTgt spid="9"/>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125E-6 -3.7037E-7 L -0.00534 -1.03518 " pathEditMode="relative" rAng="0" ptsTypes="AA">
                                      <p:cBhvr>
                                        <p:cTn id="12" dur="2000" fill="hold"/>
                                        <p:tgtEl>
                                          <p:spTgt spid="3"/>
                                        </p:tgtEl>
                                        <p:attrNameLst>
                                          <p:attrName>ppt_x</p:attrName>
                                          <p:attrName>ppt_y</p:attrName>
                                        </p:attrNameLst>
                                      </p:cBhvr>
                                      <p:rCtr x="-273" y="-5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elief carving depicting Roman soldiers carrying a menorah and other artifacts"/>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0" y="290443"/>
            <a:ext cx="12371438" cy="92253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6084341" y="-3874186"/>
            <a:ext cx="3384759" cy="3333750"/>
          </a:xfrm>
          <a:prstGeom prst="rect">
            <a:avLst/>
          </a:prstGeom>
        </p:spPr>
      </p:pic>
      <p:pic>
        <p:nvPicPr>
          <p:cNvPr id="16386" name="Picture 2" descr="https://upload.wikimedia.org/wikipedia/commons/thumb/9/99/1182_french_expulsion_of_jews.jpg/1280px-1182_french_expulsion_of_jews.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1277600" y="-3878948"/>
            <a:ext cx="4387366" cy="333851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10363199" y="6492873"/>
            <a:ext cx="1828800" cy="36512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9807863" y="4738548"/>
            <a:ext cx="9500293" cy="1754326"/>
          </a:xfrm>
          <a:prstGeom prst="rect">
            <a:avLst/>
          </a:prstGeom>
        </p:spPr>
        <p:txBody>
          <a:bodyPr wrap="none">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132 AD and multiple </a:t>
            </a:r>
          </a:p>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times in last 2,000 years</a:t>
            </a:r>
          </a:p>
        </p:txBody>
      </p:sp>
      <p:sp>
        <p:nvSpPr>
          <p:cNvPr id="11" name="Callout: Up Arrow 10">
            <a:extLst>
              <a:ext uri="{FF2B5EF4-FFF2-40B4-BE49-F238E27FC236}">
                <a16:creationId xmlns:a16="http://schemas.microsoft.com/office/drawing/2014/main" id="{4713B213-4D88-40F7-BF25-5194BD039D73}"/>
              </a:ext>
            </a:extLst>
          </p:cNvPr>
          <p:cNvSpPr/>
          <p:nvPr/>
        </p:nvSpPr>
        <p:spPr>
          <a:xfrm>
            <a:off x="2393011" y="6492874"/>
            <a:ext cx="7970189" cy="6571765"/>
          </a:xfrm>
          <a:prstGeom prst="upArrowCallout">
            <a:avLst>
              <a:gd name="adj1" fmla="val 0"/>
              <a:gd name="adj2" fmla="val 22929"/>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latin typeface="Arial" panose="020B0604020202020204" pitchFamily="34" charset="0"/>
                <a:ea typeface="Times New Roman" panose="02020603050405020304" pitchFamily="18" charset="0"/>
                <a:cs typeface="Arial" panose="020B0604020202020204" pitchFamily="34" charset="0"/>
              </a:rPr>
              <a:t>Jews expelled again and again</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Jewish diaspora under Roman Emperor Hadrian causes Jews spread out across the world as refugees and migrants</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Jews enslaved by Romans and taken away by depicted on column of Titus </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French Jews expelled in 1182 European Jews arriving in New York in 1887 |  The Torah also tells of the Jews exiled in Egypt and Babylon</a:t>
            </a:r>
          </a:p>
          <a:p>
            <a:pPr algn="ctr"/>
            <a:endParaRPr lang="en-GB" dirty="0"/>
          </a:p>
        </p:txBody>
      </p:sp>
      <p:sp>
        <p:nvSpPr>
          <p:cNvPr id="12" name="TextBox 11">
            <a:extLst>
              <a:ext uri="{FF2B5EF4-FFF2-40B4-BE49-F238E27FC236}">
                <a16:creationId xmlns:a16="http://schemas.microsoft.com/office/drawing/2014/main" id="{6C77FCEB-3818-4281-802B-AF2D0DEBE95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Action Button: Forward or Next 8">
            <a:hlinkClick r:id="rId6" highlightClick="1"/>
            <a:extLst>
              <a:ext uri="{FF2B5EF4-FFF2-40B4-BE49-F238E27FC236}">
                <a16:creationId xmlns:a16="http://schemas.microsoft.com/office/drawing/2014/main" id="{0D5AD65E-D8B1-4980-900F-AFC115E8922D}"/>
              </a:ext>
            </a:extLst>
          </p:cNvPr>
          <p:cNvSpPr/>
          <p:nvPr/>
        </p:nvSpPr>
        <p:spPr>
          <a:xfrm>
            <a:off x="12506440" y="4989279"/>
            <a:ext cx="1501037" cy="1269242"/>
          </a:xfrm>
          <a:prstGeom prst="actionButtonForwardNex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39130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263 0.00162 L 0.80052 -0.00718 " pathEditMode="relative" rAng="0" ptsTypes="AA">
                                      <p:cBhvr>
                                        <p:cTn id="6" dur="1000" fill="hold"/>
                                        <p:tgtEl>
                                          <p:spTgt spid="6"/>
                                        </p:tgtEl>
                                        <p:attrNameLst>
                                          <p:attrName>ppt_x</p:attrName>
                                          <p:attrName>ppt_y</p:attrName>
                                        </p:attrNameLst>
                                      </p:cBhvr>
                                      <p:rCtr x="-51289" y="-440"/>
                                    </p:animMotion>
                                  </p:childTnLst>
                                </p:cTn>
                              </p:par>
                              <p:par>
                                <p:cTn id="7" presetID="42" presetClass="path" presetSubtype="0" accel="50000" decel="50000" fill="hold" nodeType="withEffect">
                                  <p:stCondLst>
                                    <p:cond delay="0"/>
                                  </p:stCondLst>
                                  <p:childTnLst>
                                    <p:animMotion origin="layout" path="M 2.08333E-6 7.40741E-7 L -0.63932 0.6331 " pathEditMode="relative" rAng="0" ptsTypes="AA">
                                      <p:cBhvr>
                                        <p:cTn id="8" dur="1500" fill="hold"/>
                                        <p:tgtEl>
                                          <p:spTgt spid="16386"/>
                                        </p:tgtEl>
                                        <p:attrNameLst>
                                          <p:attrName>ppt_x</p:attrName>
                                          <p:attrName>ppt_y</p:attrName>
                                        </p:attrNameLst>
                                      </p:cBhvr>
                                      <p:rCtr x="-31966" y="31667"/>
                                    </p:animMotion>
                                  </p:childTnLst>
                                </p:cTn>
                              </p:par>
                              <p:par>
                                <p:cTn id="9" presetID="42" presetClass="path" presetSubtype="0" accel="50000" decel="50000" fill="hold" nodeType="withEffect">
                                  <p:stCondLst>
                                    <p:cond delay="0"/>
                                  </p:stCondLst>
                                  <p:childTnLst>
                                    <p:animMotion origin="layout" path="M -2.91667E-6 -7.40741E-7 L -0.60807 0.62732 " pathEditMode="relative" rAng="0" ptsTypes="AA">
                                      <p:cBhvr>
                                        <p:cTn id="10" dur="1500" fill="hold"/>
                                        <p:tgtEl>
                                          <p:spTgt spid="8"/>
                                        </p:tgtEl>
                                        <p:attrNameLst>
                                          <p:attrName>ppt_x</p:attrName>
                                          <p:attrName>ppt_y</p:attrName>
                                        </p:attrNameLst>
                                      </p:cBhvr>
                                      <p:rCtr x="-30404" y="31366"/>
                                    </p:animMotion>
                                  </p:childTnLst>
                                </p:cTn>
                              </p:par>
                              <p:par>
                                <p:cTn id="11" presetID="42" presetClass="path" presetSubtype="0" accel="50000" decel="50000" fill="hold" grpId="0" nodeType="withEffect">
                                  <p:stCondLst>
                                    <p:cond delay="0"/>
                                  </p:stCondLst>
                                  <p:childTnLst>
                                    <p:animMotion origin="layout" path="M 2.08333E-7 2.59259E-6 L -0.15703 0.0037 " pathEditMode="relative" rAng="0" ptsTypes="AA">
                                      <p:cBhvr>
                                        <p:cTn id="12" dur="2000" fill="hold"/>
                                        <p:tgtEl>
                                          <p:spTgt spid="10"/>
                                        </p:tgtEl>
                                        <p:attrNameLst>
                                          <p:attrName>ppt_x</p:attrName>
                                          <p:attrName>ppt_y</p:attrName>
                                        </p:attrNameLst>
                                      </p:cBhvr>
                                      <p:rCtr x="-7852" y="185"/>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125E-6 4.07407E-6 L -0.00117 -1.20371 " pathEditMode="relative" rAng="0" ptsTypes="AA">
                                      <p:cBhvr>
                                        <p:cTn id="16" dur="2000" fill="hold"/>
                                        <p:tgtEl>
                                          <p:spTgt spid="11"/>
                                        </p:tgtEl>
                                        <p:attrNameLst>
                                          <p:attrName>ppt_x</p:attrName>
                                          <p:attrName>ppt_y</p:attrName>
                                        </p:attrNameLst>
                                      </p:cBhvr>
                                      <p:rCtr x="-65" y="-60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unquest of Jeusalem (1099).jpg">
            <a:extLst>
              <a:ext uri="{FF2B5EF4-FFF2-40B4-BE49-F238E27FC236}">
                <a16:creationId xmlns:a16="http://schemas.microsoft.com/office/drawing/2014/main" id="{B44F100E-26D5-4F62-AE53-7F267BCC5EE2}"/>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41194"/>
            <a:ext cx="12192000" cy="66539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1099</a:t>
            </a:r>
          </a:p>
        </p:txBody>
      </p:sp>
      <p:sp>
        <p:nvSpPr>
          <p:cNvPr id="5" name="Rounded Rectangle 4"/>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
        <p:nvSpPr>
          <p:cNvPr id="7" name="Callout: Up Arrow 6">
            <a:extLst>
              <a:ext uri="{FF2B5EF4-FFF2-40B4-BE49-F238E27FC236}">
                <a16:creationId xmlns:a16="http://schemas.microsoft.com/office/drawing/2014/main" id="{635C00F5-A724-4895-AD8E-2FED8F3FAAD8}"/>
              </a:ext>
            </a:extLst>
          </p:cNvPr>
          <p:cNvSpPr/>
          <p:nvPr/>
        </p:nvSpPr>
        <p:spPr>
          <a:xfrm>
            <a:off x="314301" y="6858000"/>
            <a:ext cx="4464989" cy="4518025"/>
          </a:xfrm>
          <a:prstGeom prst="upArrowCallout">
            <a:avLst>
              <a:gd name="adj1" fmla="val 0"/>
              <a:gd name="adj2" fmla="val 23663"/>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b="1" dirty="0">
                <a:solidFill>
                  <a:schemeClr val="tx1"/>
                </a:solidFill>
                <a:latin typeface="Arial" panose="020B0604020202020204" pitchFamily="34" charset="0"/>
                <a:cs typeface="Arial" panose="020B0604020202020204" pitchFamily="34" charset="0"/>
              </a:rPr>
              <a:t>First Crusaders, </a:t>
            </a:r>
            <a:r>
              <a:rPr lang="en-GB" sz="2800" dirty="0">
                <a:solidFill>
                  <a:schemeClr val="tx1"/>
                </a:solidFill>
                <a:latin typeface="Arial" panose="020B0604020202020204" pitchFamily="34" charset="0"/>
                <a:cs typeface="Arial" panose="020B0604020202020204" pitchFamily="34" charset="0"/>
              </a:rPr>
              <a:t>Christians from Europe, take Jerusalem and massacre the mostly Muslim inhabitants</a:t>
            </a:r>
          </a:p>
          <a:p>
            <a:pPr algn="ctr"/>
            <a:endParaRPr lang="en-GB" dirty="0"/>
          </a:p>
        </p:txBody>
      </p:sp>
      <p:sp>
        <p:nvSpPr>
          <p:cNvPr id="8" name="TextBox 7">
            <a:extLst>
              <a:ext uri="{FF2B5EF4-FFF2-40B4-BE49-F238E27FC236}">
                <a16:creationId xmlns:a16="http://schemas.microsoft.com/office/drawing/2014/main" id="{463AA274-6772-4F8E-A3D1-4E798CED9B81}"/>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9856178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6 1.85185E-6 L -0.00208 -1.17384 " pathEditMode="relative" rAng="0" ptsTypes="AA">
                                      <p:cBhvr>
                                        <p:cTn id="10" dur="2000" fill="hold"/>
                                        <p:tgtEl>
                                          <p:spTgt spid="7"/>
                                        </p:tgtEl>
                                        <p:attrNameLst>
                                          <p:attrName>ppt_x</p:attrName>
                                          <p:attrName>ppt_y</p:attrName>
                                        </p:attrNameLst>
                                      </p:cBhvr>
                                      <p:rCtr x="-104" y="-58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upload.wikimedia.org/wikipedia/commons/6/68/Old_Jerusalem_Saladin_Richard_equestrian_statu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281421"/>
            <a:ext cx="12331077" cy="98765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1187</a:t>
            </a:r>
          </a:p>
        </p:txBody>
      </p:sp>
      <p:sp>
        <p:nvSpPr>
          <p:cNvPr id="7" name="Action Button: Forward or Next 6">
            <a:hlinkClick r:id="rId4" highlightClick="1"/>
          </p:cNvPr>
          <p:cNvSpPr/>
          <p:nvPr/>
        </p:nvSpPr>
        <p:spPr>
          <a:xfrm>
            <a:off x="12331077" y="4773388"/>
            <a:ext cx="1501037"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allout: Up Arrow 7">
            <a:extLst>
              <a:ext uri="{FF2B5EF4-FFF2-40B4-BE49-F238E27FC236}">
                <a16:creationId xmlns:a16="http://schemas.microsoft.com/office/drawing/2014/main" id="{D0E60345-318C-41AA-AADB-402238FC3726}"/>
              </a:ext>
            </a:extLst>
          </p:cNvPr>
          <p:cNvSpPr/>
          <p:nvPr/>
        </p:nvSpPr>
        <p:spPr>
          <a:xfrm>
            <a:off x="476830" y="6789360"/>
            <a:ext cx="5688708" cy="7231440"/>
          </a:xfrm>
          <a:prstGeom prst="upArrowCallout">
            <a:avLst>
              <a:gd name="adj1" fmla="val 0"/>
              <a:gd name="adj2" fmla="val 22264"/>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Saladin led Muslim armies to defeat the Crusaders and capture Jerusalem.</a:t>
            </a:r>
          </a:p>
          <a:p>
            <a:pPr marL="266700" algn="ctr"/>
            <a:r>
              <a:rPr lang="en-GB" sz="2800" dirty="0">
                <a:solidFill>
                  <a:schemeClr val="tx1"/>
                </a:solidFill>
                <a:latin typeface="Arial" panose="020B0604020202020204" pitchFamily="34" charset="0"/>
                <a:cs typeface="Arial" panose="020B0604020202020204" pitchFamily="34" charset="0"/>
              </a:rPr>
              <a:t>There were more Christian crusades but they never retook Jerusalem. Saladin allowed Christians to stay and invited Jews to return to the city. A major street in East Jerusalem is named after him.</a:t>
            </a:r>
          </a:p>
          <a:p>
            <a:pPr algn="ctr"/>
            <a:endParaRPr lang="en-GB" dirty="0"/>
          </a:p>
        </p:txBody>
      </p:sp>
      <p:sp>
        <p:nvSpPr>
          <p:cNvPr id="9" name="TextBox 8">
            <a:extLst>
              <a:ext uri="{FF2B5EF4-FFF2-40B4-BE49-F238E27FC236}">
                <a16:creationId xmlns:a16="http://schemas.microsoft.com/office/drawing/2014/main" id="{97BD12E8-0695-4451-AA5E-2FB50BA9D95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ounded Rectangle 9">
            <a:extLst>
              <a:ext uri="{FF2B5EF4-FFF2-40B4-BE49-F238E27FC236}">
                <a16:creationId xmlns:a16="http://schemas.microsoft.com/office/drawing/2014/main" id="{8AB322E9-7839-424A-8838-363AAA372041}"/>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338993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par>
                                <p:cTn id="7" presetID="42" presetClass="path" presetSubtype="0" accel="50000" decel="50000" fill="hold" grpId="0" nodeType="withEffect">
                                  <p:stCondLst>
                                    <p:cond delay="0"/>
                                  </p:stCondLst>
                                  <p:childTnLst>
                                    <p:animMotion origin="layout" path="M 3.33333E-6 4.07407E-6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6 3.7037E-7 L -0.00365 -1.2838 " pathEditMode="relative" rAng="0" ptsTypes="AA">
                                      <p:cBhvr>
                                        <p:cTn id="12" dur="2000" fill="hold"/>
                                        <p:tgtEl>
                                          <p:spTgt spid="8"/>
                                        </p:tgtEl>
                                        <p:attrNameLst>
                                          <p:attrName>ppt_x</p:attrName>
                                          <p:attrName>ppt_y</p:attrName>
                                        </p:attrNameLst>
                                      </p:cBhvr>
                                      <p:rCtr x="-182" y="-64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071885-0313-41A8-A7AD-8B02642CF9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3967"/>
            <a:ext cx="12192000" cy="7696200"/>
          </a:xfrm>
          <a:prstGeom prst="rect">
            <a:avLst/>
          </a:prstGeom>
        </p:spPr>
      </p:pic>
      <p:sp>
        <p:nvSpPr>
          <p:cNvPr id="2" name="Title 1"/>
          <p:cNvSpPr>
            <a:spLocks noGrp="1"/>
          </p:cNvSpPr>
          <p:nvPr>
            <p:ph type="title"/>
          </p:nvPr>
        </p:nvSpPr>
        <p:spPr/>
        <p:txBody>
          <a:bodyPr/>
          <a:lstStyle/>
          <a:p>
            <a:endParaRPr lang="en-GB" dirty="0"/>
          </a:p>
        </p:txBody>
      </p:sp>
      <p:sp>
        <p:nvSpPr>
          <p:cNvPr id="4" name="Rectangle 3"/>
          <p:cNvSpPr/>
          <p:nvPr/>
        </p:nvSpPr>
        <p:spPr>
          <a:xfrm>
            <a:off x="-8679034" y="521970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1512-1917</a:t>
            </a:r>
          </a:p>
        </p:txBody>
      </p:sp>
      <p:sp>
        <p:nvSpPr>
          <p:cNvPr id="7" name="Content Placeholder 6">
            <a:extLst>
              <a:ext uri="{FF2B5EF4-FFF2-40B4-BE49-F238E27FC236}">
                <a16:creationId xmlns:a16="http://schemas.microsoft.com/office/drawing/2014/main" id="{A070C10B-8F24-4D0C-AD41-949D7E258658}"/>
              </a:ext>
            </a:extLst>
          </p:cNvPr>
          <p:cNvSpPr>
            <a:spLocks noGrp="1"/>
          </p:cNvSpPr>
          <p:nvPr>
            <p:ph idx="1"/>
          </p:nvPr>
        </p:nvSpPr>
        <p:spPr/>
        <p:txBody>
          <a:bodyPr/>
          <a:lstStyle/>
          <a:p>
            <a:endParaRPr lang="en-GB" dirty="0"/>
          </a:p>
        </p:txBody>
      </p:sp>
      <p:sp>
        <p:nvSpPr>
          <p:cNvPr id="8" name="Callout: Up Arrow 7">
            <a:extLst>
              <a:ext uri="{FF2B5EF4-FFF2-40B4-BE49-F238E27FC236}">
                <a16:creationId xmlns:a16="http://schemas.microsoft.com/office/drawing/2014/main" id="{ED4D0CBC-CF15-4A79-9F28-FC843EB01E54}"/>
              </a:ext>
            </a:extLst>
          </p:cNvPr>
          <p:cNvSpPr/>
          <p:nvPr/>
        </p:nvSpPr>
        <p:spPr>
          <a:xfrm>
            <a:off x="2393011" y="6492875"/>
            <a:ext cx="7970189" cy="3034584"/>
          </a:xfrm>
          <a:prstGeom prst="upArrowCallout">
            <a:avLst>
              <a:gd name="adj1" fmla="val 0"/>
              <a:gd name="adj2" fmla="val 19344"/>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The Ottoman Empire, based in what is now Turkey, rules Palestine as one of many provinces. Arabs are generally treated as peasants with little power. </a:t>
            </a:r>
          </a:p>
          <a:p>
            <a:pPr algn="ctr"/>
            <a:endParaRPr lang="en-GB" dirty="0"/>
          </a:p>
        </p:txBody>
      </p:sp>
      <p:sp>
        <p:nvSpPr>
          <p:cNvPr id="9" name="TextBox 8">
            <a:extLst>
              <a:ext uri="{FF2B5EF4-FFF2-40B4-BE49-F238E27FC236}">
                <a16:creationId xmlns:a16="http://schemas.microsoft.com/office/drawing/2014/main" id="{B878C23C-A5A5-4070-A0CF-E749BBAF177A}"/>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5">
            <a:extLst>
              <a:ext uri="{FF2B5EF4-FFF2-40B4-BE49-F238E27FC236}">
                <a16:creationId xmlns:a16="http://schemas.microsoft.com/office/drawing/2014/main" id="{991E43E5-7FBD-4E50-9F9F-59A3C17BA2FC}"/>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091136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1527 L 0.9306 -0.00324 " pathEditMode="relative" rAng="0" ptsTypes="AA">
                                      <p:cBhvr>
                                        <p:cTn id="6" dur="1000" fill="hold"/>
                                        <p:tgtEl>
                                          <p:spTgt spid="4"/>
                                        </p:tgtEl>
                                        <p:attrNameLst>
                                          <p:attrName>ppt_x</p:attrName>
                                          <p:attrName>ppt_y</p:attrName>
                                        </p:attrNameLst>
                                      </p:cBhvr>
                                      <p:rCtr x="-48893" y="60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125E-6 4.44444E-6 L -0.01081 -1.06482 " pathEditMode="relative" rAng="0" ptsTypes="AA">
                                      <p:cBhvr>
                                        <p:cTn id="10" dur="2000" fill="hold"/>
                                        <p:tgtEl>
                                          <p:spTgt spid="8"/>
                                        </p:tgtEl>
                                        <p:attrNameLst>
                                          <p:attrName>ppt_x</p:attrName>
                                          <p:attrName>ppt_y</p:attrName>
                                        </p:attrNameLst>
                                      </p:cBhvr>
                                      <p:rCtr x="-547" y="-53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9EA55DD-83E8-4A2D-8CB8-DC0241A7E093}"/>
              </a:ext>
            </a:extLst>
          </p:cNvPr>
          <p:cNvSpPr/>
          <p:nvPr/>
        </p:nvSpPr>
        <p:spPr>
          <a:xfrm>
            <a:off x="-246184" y="2766219"/>
            <a:ext cx="12625754" cy="106918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5D8B15B2-AF7F-4D89-B7EB-F1745EAEB628}"/>
              </a:ext>
            </a:extLst>
          </p:cNvPr>
          <p:cNvPicPr>
            <a:picLocks noGrp="1" noChangeAspect="1"/>
          </p:cNvPicPr>
          <p:nvPr>
            <p:ph idx="1"/>
          </p:nvPr>
        </p:nvPicPr>
        <p:blipFill rotWithShape="1">
          <a:blip r:embed="rId3" cstate="email">
            <a:extLst>
              <a:ext uri="{28A0092B-C50C-407E-A947-70E740481C1C}">
                <a14:useLocalDpi xmlns:a14="http://schemas.microsoft.com/office/drawing/2010/main" val="0"/>
              </a:ext>
            </a:extLst>
          </a:blip>
          <a:srcRect t="5636"/>
          <a:stretch/>
        </p:blipFill>
        <p:spPr>
          <a:xfrm>
            <a:off x="2203939" y="365125"/>
            <a:ext cx="7244862" cy="10024875"/>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1917</a:t>
            </a:r>
          </a:p>
        </p:txBody>
      </p:sp>
      <p:sp>
        <p:nvSpPr>
          <p:cNvPr id="8" name="TextBox 7">
            <a:extLst>
              <a:ext uri="{FF2B5EF4-FFF2-40B4-BE49-F238E27FC236}">
                <a16:creationId xmlns:a16="http://schemas.microsoft.com/office/drawing/2014/main" id="{DD68F2DD-7229-4CFF-972E-ED7166D1BAA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ounded Rectangle 6">
            <a:extLst>
              <a:ext uri="{FF2B5EF4-FFF2-40B4-BE49-F238E27FC236}">
                <a16:creationId xmlns:a16="http://schemas.microsoft.com/office/drawing/2014/main" id="{FE69B189-4C0B-43EB-BC70-1422281669CD}"/>
              </a:ext>
            </a:extLst>
          </p:cNvPr>
          <p:cNvSpPr/>
          <p:nvPr/>
        </p:nvSpPr>
        <p:spPr>
          <a:xfrm>
            <a:off x="7662619" y="6489707"/>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921CC132-ED79-47B3-B305-DF114609ACB5}"/>
              </a:ext>
            </a:extLst>
          </p:cNvPr>
          <p:cNvSpPr/>
          <p:nvPr/>
        </p:nvSpPr>
        <p:spPr>
          <a:xfrm>
            <a:off x="-246184" y="0"/>
            <a:ext cx="3254855"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28E159B1-332B-4FFC-8249-D2FF4846E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208" y="182562"/>
            <a:ext cx="2429325" cy="178800"/>
          </a:xfrm>
          <a:prstGeom prst="rect">
            <a:avLst/>
          </a:prstGeom>
        </p:spPr>
      </p:pic>
      <p:sp>
        <p:nvSpPr>
          <p:cNvPr id="7" name="Callout: Up Arrow 6">
            <a:extLst>
              <a:ext uri="{FF2B5EF4-FFF2-40B4-BE49-F238E27FC236}">
                <a16:creationId xmlns:a16="http://schemas.microsoft.com/office/drawing/2014/main" id="{A0F25ECB-947A-4AE5-A1E0-3DE0952F742D}"/>
              </a:ext>
            </a:extLst>
          </p:cNvPr>
          <p:cNvSpPr/>
          <p:nvPr/>
        </p:nvSpPr>
        <p:spPr>
          <a:xfrm>
            <a:off x="7869908" y="6858000"/>
            <a:ext cx="4236305" cy="5426990"/>
          </a:xfrm>
          <a:prstGeom prst="upArrowCallout">
            <a:avLst>
              <a:gd name="adj1" fmla="val 0"/>
              <a:gd name="adj2" fmla="val 25622"/>
              <a:gd name="adj3" fmla="val 25000"/>
              <a:gd name="adj4" fmla="val 64977"/>
            </a:avLst>
          </a:prstGeom>
          <a:solidFill>
            <a:srgbClr val="FFE699">
              <a:alpha val="78824"/>
            </a:srgb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tx1"/>
              </a:solidFill>
            </a:endParaRPr>
          </a:p>
          <a:p>
            <a:pPr algn="ctr"/>
            <a:r>
              <a:rPr lang="en-US" sz="2800" b="1" dirty="0">
                <a:solidFill>
                  <a:schemeClr val="tx1"/>
                </a:solidFill>
              </a:rPr>
              <a:t>“Balfour Declaration”</a:t>
            </a:r>
            <a:endParaRPr lang="en-GB" sz="2800" b="1" dirty="0">
              <a:solidFill>
                <a:schemeClr val="tx1"/>
              </a:solidFill>
            </a:endParaRPr>
          </a:p>
          <a:p>
            <a:pPr algn="ctr"/>
            <a:r>
              <a:rPr lang="en-GB" sz="2800" dirty="0">
                <a:solidFill>
                  <a:schemeClr val="tx1"/>
                </a:solidFill>
              </a:rPr>
              <a:t>Britain’s Lord Balfour promises a Jewish homeland in Palestine. Meanwhile Arabs fight alongside the British to free themselves from Ottoman rule.</a:t>
            </a:r>
          </a:p>
          <a:p>
            <a:pPr algn="ctr"/>
            <a:endParaRPr lang="en-GB" dirty="0"/>
          </a:p>
        </p:txBody>
      </p:sp>
    </p:spTree>
    <p:extLst>
      <p:ext uri="{BB962C8B-B14F-4D97-AF65-F5344CB8AC3E}">
        <p14:creationId xmlns:p14="http://schemas.microsoft.com/office/powerpoint/2010/main" val="380730860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513 0.00185 L 0.92943 -0.0324 " pathEditMode="relative" rAng="0" ptsTypes="AA">
                                      <p:cBhvr>
                                        <p:cTn id="6" dur="1000" fill="hold"/>
                                        <p:tgtEl>
                                          <p:spTgt spid="4"/>
                                        </p:tgtEl>
                                        <p:attrNameLst>
                                          <p:attrName>ppt_x</p:attrName>
                                          <p:attrName>ppt_y</p:attrName>
                                        </p:attrNameLst>
                                      </p:cBhvr>
                                      <p:rCtr x="-41094" y="-171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1.85185E-6 L 0.00013 -1.19768 " pathEditMode="relative" rAng="0" ptsTypes="AA">
                                      <p:cBhvr>
                                        <p:cTn id="10" dur="2000" fill="hold"/>
                                        <p:tgtEl>
                                          <p:spTgt spid="7"/>
                                        </p:tgtEl>
                                        <p:attrNameLst>
                                          <p:attrName>ppt_x</p:attrName>
                                          <p:attrName>ppt_y</p:attrName>
                                        </p:attrNameLst>
                                      </p:cBhvr>
                                      <p:rCtr x="0" y="-5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TotalTime>
  <Words>3583</Words>
  <Application>Microsoft Office PowerPoint</Application>
  <PresentationFormat>Widescreen</PresentationFormat>
  <Paragraphs>397</Paragraphs>
  <Slides>37</Slides>
  <Notes>37</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44" baseType="lpstr">
      <vt:lpstr>Arial</vt:lpstr>
      <vt:lpstr>Arial Black</vt:lpstr>
      <vt:lpstr>Calibri</vt:lpstr>
      <vt:lpstr>Calibri Light</vt:lpstr>
      <vt:lpstr>Office Theme</vt:lpstr>
      <vt:lpstr>Adobe Acrobat Document</vt:lpstr>
      <vt:lpstr>Microsoft Word Document</vt:lpstr>
      <vt:lpstr>Timeline: Palestine and Israel</vt:lpstr>
      <vt:lpstr>Click an image to zoom in on an event</vt:lpstr>
      <vt:lpstr>Work together in coloured groups to work out the right order.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RSOF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119</cp:revision>
  <dcterms:created xsi:type="dcterms:W3CDTF">2018-12-18T20:40:40Z</dcterms:created>
  <dcterms:modified xsi:type="dcterms:W3CDTF">2020-07-11T23:24:03Z</dcterms:modified>
</cp:coreProperties>
</file>